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78" r:id="rId2"/>
    <p:sldId id="256" r:id="rId3"/>
    <p:sldId id="257" r:id="rId4"/>
    <p:sldId id="258" r:id="rId5"/>
    <p:sldId id="259" r:id="rId6"/>
    <p:sldId id="279" r:id="rId7"/>
    <p:sldId id="260" r:id="rId8"/>
    <p:sldId id="262" r:id="rId9"/>
    <p:sldId id="263" r:id="rId10"/>
    <p:sldId id="281" r:id="rId11"/>
    <p:sldId id="264" r:id="rId12"/>
    <p:sldId id="286" r:id="rId13"/>
    <p:sldId id="282" r:id="rId14"/>
    <p:sldId id="283" r:id="rId15"/>
    <p:sldId id="265" r:id="rId16"/>
    <p:sldId id="284" r:id="rId17"/>
    <p:sldId id="285" r:id="rId18"/>
    <p:sldId id="266" r:id="rId19"/>
    <p:sldId id="267" r:id="rId20"/>
    <p:sldId id="268" r:id="rId21"/>
    <p:sldId id="280" r:id="rId22"/>
    <p:sldId id="269" r:id="rId23"/>
    <p:sldId id="270" r:id="rId24"/>
    <p:sldId id="272" r:id="rId25"/>
    <p:sldId id="273" r:id="rId26"/>
    <p:sldId id="275" r:id="rId27"/>
    <p:sldId id="288"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182968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229296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182416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389073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182651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153771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249338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30837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34905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225227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00DD1C0-4FD6-44FB-82F7-967778C48DC0}" type="datetimeFigureOut">
              <a:rPr lang="ru-RU" smtClean="0"/>
              <a:pPr/>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128650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DD1C0-4FD6-44FB-82F7-967778C48DC0}" type="datetimeFigureOut">
              <a:rPr lang="ru-RU" smtClean="0"/>
              <a:pPr/>
              <a:t>17.05.2019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CC078-70F3-4C9D-BF5D-A111ACBF4FA5}" type="slidenum">
              <a:rPr lang="ru-RU" smtClean="0"/>
              <a:pPr/>
              <a:t>‹#›</a:t>
            </a:fld>
            <a:endParaRPr lang="ru-RU"/>
          </a:p>
        </p:txBody>
      </p:sp>
    </p:spTree>
    <p:extLst>
      <p:ext uri="{BB962C8B-B14F-4D97-AF65-F5344CB8AC3E}">
        <p14:creationId xmlns="" xmlns:p14="http://schemas.microsoft.com/office/powerpoint/2010/main" val="650081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85800" y="326572"/>
            <a:ext cx="11187752"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ru-RU" sz="6000" dirty="0" smtClean="0">
                <a:solidFill>
                  <a:srgbClr val="FF0000"/>
                </a:solidFill>
                <a:latin typeface="Arial Black" panose="020B0A04020102020204" pitchFamily="34" charset="0"/>
              </a:rPr>
              <a:t>Березник - село 21 века</a:t>
            </a:r>
            <a:endParaRPr lang="ru-RU" sz="6000" dirty="0">
              <a:solidFill>
                <a:srgbClr val="FF0000"/>
              </a:solidFill>
              <a:latin typeface="Arial Black" panose="020B0A04020102020204" pitchFamily="34" charset="0"/>
            </a:endParaRPr>
          </a:p>
        </p:txBody>
      </p:sp>
      <p:sp>
        <p:nvSpPr>
          <p:cNvPr id="4" name="TextBox 3"/>
          <p:cNvSpPr txBox="1"/>
          <p:nvPr/>
        </p:nvSpPr>
        <p:spPr>
          <a:xfrm>
            <a:off x="2054431" y="1567543"/>
            <a:ext cx="8493826" cy="44627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solidFill>
                  <a:srgbClr val="002060"/>
                </a:solidFill>
                <a:latin typeface="Arial Black" panose="020B0A04020102020204" pitchFamily="34" charset="0"/>
              </a:rPr>
              <a:t>Районный   конкурс электронных презентаций </a:t>
            </a:r>
          </a:p>
          <a:p>
            <a:pPr algn="ctr"/>
            <a:r>
              <a:rPr lang="ru-RU" sz="2800" dirty="0" smtClean="0">
                <a:solidFill>
                  <a:srgbClr val="FF0000"/>
                </a:solidFill>
                <a:latin typeface="Arial Black" panose="020B0A04020102020204" pitchFamily="34" charset="0"/>
              </a:rPr>
              <a:t>«Виртуальные прогулки: от Синников </a:t>
            </a:r>
          </a:p>
          <a:p>
            <a:pPr algn="ctr"/>
            <a:r>
              <a:rPr lang="ru-RU" sz="2800" dirty="0" smtClean="0">
                <a:solidFill>
                  <a:srgbClr val="FF0000"/>
                </a:solidFill>
                <a:latin typeface="Arial Black" panose="020B0A04020102020204" pitchFamily="34" charset="0"/>
              </a:rPr>
              <a:t>до </a:t>
            </a:r>
            <a:r>
              <a:rPr lang="ru-RU" sz="2800" dirty="0" err="1" smtClean="0">
                <a:solidFill>
                  <a:srgbClr val="FF0000"/>
                </a:solidFill>
                <a:latin typeface="Arial Black" panose="020B0A04020102020204" pitchFamily="34" charset="0"/>
              </a:rPr>
              <a:t>Чадромы</a:t>
            </a:r>
            <a:r>
              <a:rPr lang="ru-RU" sz="2800" dirty="0" smtClean="0">
                <a:solidFill>
                  <a:srgbClr val="FF0000"/>
                </a:solidFill>
                <a:latin typeface="Arial Black" panose="020B0A04020102020204" pitchFamily="34" charset="0"/>
              </a:rPr>
              <a:t>»</a:t>
            </a:r>
          </a:p>
          <a:p>
            <a:pPr algn="ctr"/>
            <a:r>
              <a:rPr lang="ru-RU" sz="2000" dirty="0" smtClean="0">
                <a:solidFill>
                  <a:srgbClr val="002060"/>
                </a:solidFill>
                <a:latin typeface="Arial Black" panose="020B0A04020102020204" pitchFamily="34" charset="0"/>
              </a:rPr>
              <a:t>Работу выполнил  </a:t>
            </a:r>
            <a:r>
              <a:rPr lang="ru-RU" sz="2800" dirty="0" smtClean="0">
                <a:solidFill>
                  <a:srgbClr val="FF0000"/>
                </a:solidFill>
                <a:latin typeface="Arial Black" panose="020B0A04020102020204" pitchFamily="34" charset="0"/>
              </a:rPr>
              <a:t>Фалев Алексей </a:t>
            </a:r>
            <a:endParaRPr lang="ru-RU" sz="2800" dirty="0" smtClean="0">
              <a:solidFill>
                <a:srgbClr val="002060"/>
              </a:solidFill>
              <a:latin typeface="Arial Black" panose="020B0A04020102020204" pitchFamily="34" charset="0"/>
            </a:endParaRPr>
          </a:p>
          <a:p>
            <a:pPr algn="ctr"/>
            <a:r>
              <a:rPr lang="ru-RU" sz="2000" dirty="0" smtClean="0">
                <a:solidFill>
                  <a:srgbClr val="002060"/>
                </a:solidFill>
                <a:latin typeface="Arial Black" panose="020B0A04020102020204" pitchFamily="34" charset="0"/>
              </a:rPr>
              <a:t>15 лет </a:t>
            </a:r>
          </a:p>
          <a:p>
            <a:pPr algn="ctr"/>
            <a:r>
              <a:rPr lang="ru-RU" sz="2000" dirty="0" err="1" smtClean="0">
                <a:solidFill>
                  <a:srgbClr val="002060"/>
                </a:solidFill>
                <a:latin typeface="Arial Black" panose="020B0A04020102020204" pitchFamily="34" charset="0"/>
              </a:rPr>
              <a:t>Березницкая</a:t>
            </a:r>
            <a:r>
              <a:rPr lang="ru-RU" sz="2000" dirty="0" smtClean="0">
                <a:solidFill>
                  <a:srgbClr val="002060"/>
                </a:solidFill>
                <a:latin typeface="Arial Black" panose="020B0A04020102020204" pitchFamily="34" charset="0"/>
              </a:rPr>
              <a:t> библиотека</a:t>
            </a:r>
          </a:p>
          <a:p>
            <a:pPr algn="ctr"/>
            <a:r>
              <a:rPr lang="ru-RU" sz="2000" dirty="0" smtClean="0">
                <a:solidFill>
                  <a:srgbClr val="002060"/>
                </a:solidFill>
                <a:latin typeface="Arial Black" panose="020B0A04020102020204" pitchFamily="34" charset="0"/>
              </a:rPr>
              <a:t>Май 2019г.</a:t>
            </a:r>
          </a:p>
          <a:p>
            <a:pPr algn="ctr"/>
            <a:endParaRPr lang="ru-RU" sz="2800" dirty="0" smtClean="0">
              <a:solidFill>
                <a:srgbClr val="002060"/>
              </a:solidFill>
              <a:latin typeface="Arial Black" panose="020B0A04020102020204" pitchFamily="34" charset="0"/>
            </a:endParaRPr>
          </a:p>
          <a:p>
            <a:pPr algn="ctr"/>
            <a:endParaRPr lang="ru-RU" sz="2800" dirty="0" smtClean="0">
              <a:solidFill>
                <a:srgbClr val="FF0000"/>
              </a:solidFill>
              <a:latin typeface="Arial Black" panose="020B0A04020102020204" pitchFamily="34" charset="0"/>
            </a:endParaRPr>
          </a:p>
          <a:p>
            <a:pPr algn="ctr"/>
            <a:endParaRPr lang="ru-RU" sz="2800" dirty="0">
              <a:solidFill>
                <a:srgbClr val="FF0000"/>
              </a:solidFill>
              <a:latin typeface="Arial Black" panose="020B0A04020102020204" pitchFamily="34" charset="0"/>
            </a:endParaRPr>
          </a:p>
        </p:txBody>
      </p:sp>
      <p:sp>
        <p:nvSpPr>
          <p:cNvPr id="5" name="TextBox 4"/>
          <p:cNvSpPr txBox="1"/>
          <p:nvPr/>
        </p:nvSpPr>
        <p:spPr>
          <a:xfrm flipH="1">
            <a:off x="2008411" y="7298873"/>
            <a:ext cx="887786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ru-RU" sz="2400" dirty="0">
              <a:solidFill>
                <a:srgbClr val="002060"/>
              </a:solidFill>
              <a:latin typeface="Arial Black" panose="020B0A04020102020204" pitchFamily="34" charset="0"/>
            </a:endParaRPr>
          </a:p>
        </p:txBody>
      </p:sp>
      <p:pic>
        <p:nvPicPr>
          <p:cNvPr id="6" name="Рисунок 5"/>
          <p:cNvPicPr>
            <a:picLocks noChangeAspect="1"/>
          </p:cNvPicPr>
          <p:nvPr/>
        </p:nvPicPr>
        <p:blipFill rotWithShape="1">
          <a:blip r:embed="rId3" cstate="print">
            <a:extLst>
              <a:ext uri="{28A0092B-C50C-407E-A947-70E740481C1C}">
                <a14:useLocalDpi xmlns="" xmlns:a14="http://schemas.microsoft.com/office/drawing/2010/main" val="0"/>
              </a:ext>
            </a:extLst>
          </a:blip>
          <a:srcRect t="33637" b="36433"/>
          <a:stretch/>
        </p:blipFill>
        <p:spPr>
          <a:xfrm>
            <a:off x="2098691" y="4717608"/>
            <a:ext cx="8443985" cy="1895464"/>
          </a:xfrm>
          <a:prstGeom prst="rect">
            <a:avLst/>
          </a:prstGeom>
        </p:spPr>
      </p:pic>
    </p:spTree>
    <p:extLst>
      <p:ext uri="{BB962C8B-B14F-4D97-AF65-F5344CB8AC3E}">
        <p14:creationId xmlns="" xmlns:p14="http://schemas.microsoft.com/office/powerpoint/2010/main" val="250283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074" name="Picture 2" descr="D:\Кокорина И.А\Женсовет Дарина\2018г\Районный конкурс Женщина года 2018г\Федорова В.П\ВАЛЕНТИНЕ ПАВЛОВНЕ\Социальные объекты\IMG_5236.jpg ю.jpg"/>
          <p:cNvPicPr>
            <a:picLocks noChangeAspect="1" noChangeArrowheads="1"/>
          </p:cNvPicPr>
          <p:nvPr/>
        </p:nvPicPr>
        <p:blipFill>
          <a:blip r:embed="rId3" cstate="print"/>
          <a:srcRect/>
          <a:stretch>
            <a:fillRect/>
          </a:stretch>
        </p:blipFill>
        <p:spPr bwMode="auto">
          <a:xfrm>
            <a:off x="5201391" y="1884437"/>
            <a:ext cx="6379037" cy="4251853"/>
          </a:xfrm>
          <a:prstGeom prst="rect">
            <a:avLst/>
          </a:prstGeom>
          <a:noFill/>
        </p:spPr>
      </p:pic>
      <p:pic>
        <p:nvPicPr>
          <p:cNvPr id="3076" name="Picture 4" descr="D:\Кокорина И.А\Женсовет Дарина\2018г\Районный конкурс Женщина года 2018г\Федорова В.П\ВАЛЕНТИНЕ ПАВЛОВНЕ\Социальные объекты\IMG_8632 ю 3х4 2 вар.jpg"/>
          <p:cNvPicPr>
            <a:picLocks noChangeAspect="1" noChangeArrowheads="1"/>
          </p:cNvPicPr>
          <p:nvPr/>
        </p:nvPicPr>
        <p:blipFill>
          <a:blip r:embed="rId4" cstate="print"/>
          <a:srcRect l="43265"/>
          <a:stretch>
            <a:fillRect/>
          </a:stretch>
        </p:blipFill>
        <p:spPr bwMode="auto">
          <a:xfrm>
            <a:off x="665018" y="789894"/>
            <a:ext cx="4084954" cy="5400000"/>
          </a:xfrm>
          <a:prstGeom prst="rect">
            <a:avLst/>
          </a:prstGeom>
          <a:noFill/>
        </p:spPr>
      </p:pic>
      <p:sp>
        <p:nvSpPr>
          <p:cNvPr id="6" name="TextBox 5"/>
          <p:cNvSpPr txBox="1"/>
          <p:nvPr/>
        </p:nvSpPr>
        <p:spPr>
          <a:xfrm>
            <a:off x="6472052" y="926275"/>
            <a:ext cx="331321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smtClean="0">
                <a:solidFill>
                  <a:srgbClr val="FF0000"/>
                </a:solidFill>
                <a:latin typeface="Arial Black" pitchFamily="34" charset="0"/>
              </a:rPr>
              <a:t>Парк Победы</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4337" name="Rectangle 1"/>
          <p:cNvSpPr>
            <a:spLocks noChangeArrowheads="1"/>
          </p:cNvSpPr>
          <p:nvPr/>
        </p:nvSpPr>
        <p:spPr bwMode="auto">
          <a:xfrm>
            <a:off x="6890657" y="-12008"/>
            <a:ext cx="4833257" cy="661719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«История школы уходит в далекое прошлое. В самом начале 20 века школы в Березнике не было и детей обучали по крестьянским избам. В это время в 1902г. работала в деревне учительницей известная собирательница фольклора Мария Ильинична Федорова-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Шалаурова</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 1916 году школа разместилась в добротной двухэтажном здании у центральной дороги. Здание служило школе 86 лет.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 1934 г. школа была преобразована в семилетнюю.</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Предвоенный выпуск школы 39-го года знаменателен тем, что многие из выпускников стали учителями и, в последствии, сложили головы на фронтах Великой Отечественной войны. В числе их - знаменитый снайпер- Роза Егоровна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Шанина</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награжденная орденом Славы </a:t>
            </a:r>
            <a:r>
              <a:rPr kumimoji="0" lang="en-US"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II </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и </a:t>
            </a:r>
            <a:r>
              <a:rPr kumimoji="0" lang="en-US"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III</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степени.</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 1961г. школа приобрела статус восьмилетней, в 2000г.- средней».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 2010г. состоялось долгожданное открытие нового современного, укомплектованного по всем нормам, здания школы. </a:t>
            </a:r>
          </a:p>
          <a:p>
            <a:pPr marL="0" marR="0" lvl="0" indent="0" algn="l" defTabSz="914400" rtl="0" eaLnBrk="0" fontAlgn="t" latinLnBrk="0" hangingPunct="0">
              <a:lnSpc>
                <a:spcPct val="100000"/>
              </a:lnSpc>
              <a:spcBef>
                <a:spcPct val="0"/>
              </a:spcBef>
              <a:spcAft>
                <a:spcPct val="0"/>
              </a:spcAft>
              <a:buClrTx/>
              <a:buSzTx/>
              <a:buFontTx/>
              <a:buNone/>
              <a:tabLst/>
            </a:pPr>
            <a:r>
              <a:rPr lang="ru-RU" sz="1400" dirty="0" smtClean="0">
                <a:solidFill>
                  <a:srgbClr val="002060"/>
                </a:solidFill>
                <a:latin typeface="Arial Black" pitchFamily="34" charset="0"/>
                <a:ea typeface="Calibri" pitchFamily="34" charset="0"/>
                <a:cs typeface="Times New Roman" pitchFamily="18" charset="0"/>
              </a:rPr>
              <a:t>В 2018г. школа стала Гимназией.</a:t>
            </a:r>
            <a:endPar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14338" name="Picture 2" descr="D:\Кокорина И.А\Женсовет Дарина\2018г\Районный конкурс Женщина года 2018г\Федорова В.П\ВАЛЕНТИНЕ ПАВЛОВНЕ\Социальные объекты\IMG_8612.JPG"/>
          <p:cNvPicPr>
            <a:picLocks noChangeAspect="1" noChangeArrowheads="1"/>
          </p:cNvPicPr>
          <p:nvPr/>
        </p:nvPicPr>
        <p:blipFill>
          <a:blip r:embed="rId3" cstate="print"/>
          <a:srcRect/>
          <a:stretch>
            <a:fillRect/>
          </a:stretch>
        </p:blipFill>
        <p:spPr bwMode="auto">
          <a:xfrm>
            <a:off x="265710" y="1398318"/>
            <a:ext cx="6515100" cy="4343400"/>
          </a:xfrm>
          <a:prstGeom prst="rect">
            <a:avLst/>
          </a:prstGeom>
          <a:noFill/>
        </p:spPr>
      </p:pic>
      <p:sp>
        <p:nvSpPr>
          <p:cNvPr id="5" name="TextBox 4"/>
          <p:cNvSpPr txBox="1"/>
          <p:nvPr/>
        </p:nvSpPr>
        <p:spPr>
          <a:xfrm>
            <a:off x="277586" y="506186"/>
            <a:ext cx="542108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400" dirty="0" smtClean="0">
                <a:solidFill>
                  <a:srgbClr val="FF0000"/>
                </a:solidFill>
                <a:latin typeface="Arial Black" pitchFamily="34" charset="0"/>
              </a:rPr>
              <a:t>  </a:t>
            </a:r>
            <a:r>
              <a:rPr lang="ru-RU" sz="2800" dirty="0" err="1" smtClean="0">
                <a:solidFill>
                  <a:srgbClr val="FF0000"/>
                </a:solidFill>
                <a:latin typeface="Arial Black" pitchFamily="34" charset="0"/>
              </a:rPr>
              <a:t>Березницкая</a:t>
            </a:r>
            <a:r>
              <a:rPr lang="ru-RU" sz="2800" dirty="0" smtClean="0">
                <a:solidFill>
                  <a:srgbClr val="FF0000"/>
                </a:solidFill>
                <a:latin typeface="Arial Black" pitchFamily="34" charset="0"/>
              </a:rPr>
              <a:t> гимназия</a:t>
            </a:r>
            <a:endParaRPr lang="ru-RU" sz="2800" dirty="0">
              <a:solidFill>
                <a:srgbClr val="FF0000"/>
              </a:solidFill>
              <a:latin typeface="Arial Black" pitchFamily="34" charset="0"/>
            </a:endParaRPr>
          </a:p>
        </p:txBody>
      </p:sp>
    </p:spTree>
    <p:extLst>
      <p:ext uri="{BB962C8B-B14F-4D97-AF65-F5344CB8AC3E}">
        <p14:creationId xmlns="" xmlns:p14="http://schemas.microsoft.com/office/powerpoint/2010/main" val="4118654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8194" name="Picture 2" descr="C:\Users\nameZ\Downloads\Гимназия-4.jpg"/>
          <p:cNvPicPr>
            <a:picLocks noChangeAspect="1" noChangeArrowheads="1"/>
          </p:cNvPicPr>
          <p:nvPr/>
        </p:nvPicPr>
        <p:blipFill>
          <a:blip r:embed="rId3" cstate="print"/>
          <a:srcRect/>
          <a:stretch>
            <a:fillRect/>
          </a:stretch>
        </p:blipFill>
        <p:spPr bwMode="auto">
          <a:xfrm>
            <a:off x="1698171" y="89066"/>
            <a:ext cx="8835243" cy="6626432"/>
          </a:xfrm>
          <a:prstGeom prst="rect">
            <a:avLst/>
          </a:prstGeom>
          <a:noFill/>
        </p:spPr>
      </p:pic>
      <p:sp>
        <p:nvSpPr>
          <p:cNvPr id="4" name="TextBox 3"/>
          <p:cNvSpPr txBox="1"/>
          <p:nvPr/>
        </p:nvSpPr>
        <p:spPr>
          <a:xfrm>
            <a:off x="3184071" y="308758"/>
            <a:ext cx="568234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err="1" smtClean="0">
                <a:solidFill>
                  <a:srgbClr val="FF0000"/>
                </a:solidFill>
                <a:latin typeface="Arial Black" pitchFamily="34" charset="0"/>
              </a:rPr>
              <a:t>Березницкая</a:t>
            </a:r>
            <a:r>
              <a:rPr lang="ru-RU" sz="3200" dirty="0" smtClean="0">
                <a:solidFill>
                  <a:srgbClr val="FF0000"/>
                </a:solidFill>
                <a:latin typeface="Arial Black" pitchFamily="34" charset="0"/>
              </a:rPr>
              <a:t> гимназия</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6146" name="Picture 2" descr="C:\Users\nameZ\Downloads\Гимназия -2.jpg"/>
          <p:cNvPicPr>
            <a:picLocks noChangeAspect="1" noChangeArrowheads="1"/>
          </p:cNvPicPr>
          <p:nvPr/>
        </p:nvPicPr>
        <p:blipFill>
          <a:blip r:embed="rId3" cstate="print">
            <a:lum bright="20000"/>
          </a:blip>
          <a:srcRect t="10842"/>
          <a:stretch>
            <a:fillRect/>
          </a:stretch>
        </p:blipFill>
        <p:spPr bwMode="auto">
          <a:xfrm>
            <a:off x="1045029" y="249382"/>
            <a:ext cx="9492342" cy="6347361"/>
          </a:xfrm>
          <a:prstGeom prst="rect">
            <a:avLst/>
          </a:prstGeom>
          <a:noFill/>
        </p:spPr>
      </p:pic>
      <p:sp>
        <p:nvSpPr>
          <p:cNvPr id="4" name="TextBox 3"/>
          <p:cNvSpPr txBox="1"/>
          <p:nvPr/>
        </p:nvSpPr>
        <p:spPr>
          <a:xfrm>
            <a:off x="3277590" y="261257"/>
            <a:ext cx="575211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err="1" smtClean="0">
                <a:solidFill>
                  <a:srgbClr val="FF0000"/>
                </a:solidFill>
                <a:latin typeface="Arial Black" pitchFamily="34" charset="0"/>
              </a:rPr>
              <a:t>Березницкая</a:t>
            </a:r>
            <a:r>
              <a:rPr lang="ru-RU" sz="3200" dirty="0" smtClean="0">
                <a:solidFill>
                  <a:srgbClr val="FF0000"/>
                </a:solidFill>
                <a:latin typeface="Arial Black" pitchFamily="34" charset="0"/>
              </a:rPr>
              <a:t> гимназия</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7170" name="Picture 2" descr="C:\Users\nameZ\Downloads\Гимназия-1.jpg"/>
          <p:cNvPicPr>
            <a:picLocks noChangeAspect="1" noChangeArrowheads="1"/>
          </p:cNvPicPr>
          <p:nvPr/>
        </p:nvPicPr>
        <p:blipFill>
          <a:blip r:embed="rId3" cstate="print"/>
          <a:srcRect/>
          <a:stretch>
            <a:fillRect/>
          </a:stretch>
        </p:blipFill>
        <p:spPr bwMode="auto">
          <a:xfrm>
            <a:off x="1163781" y="70606"/>
            <a:ext cx="10018815" cy="6676602"/>
          </a:xfrm>
          <a:prstGeom prst="rect">
            <a:avLst/>
          </a:prstGeom>
          <a:noFill/>
        </p:spPr>
      </p:pic>
      <p:sp>
        <p:nvSpPr>
          <p:cNvPr id="4" name="TextBox 3"/>
          <p:cNvSpPr txBox="1"/>
          <p:nvPr/>
        </p:nvSpPr>
        <p:spPr>
          <a:xfrm>
            <a:off x="3728852" y="225632"/>
            <a:ext cx="58070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err="1" smtClean="0">
                <a:solidFill>
                  <a:srgbClr val="FF0000"/>
                </a:solidFill>
                <a:latin typeface="Arial Black" pitchFamily="34" charset="0"/>
              </a:rPr>
              <a:t>Березницкая</a:t>
            </a:r>
            <a:r>
              <a:rPr lang="ru-RU" sz="3200" dirty="0" smtClean="0">
                <a:solidFill>
                  <a:srgbClr val="FF0000"/>
                </a:solidFill>
                <a:latin typeface="Arial Black" pitchFamily="34" charset="0"/>
              </a:rPr>
              <a:t> гимназия</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6760028" y="636814"/>
            <a:ext cx="4882241" cy="59093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ru-RU" dirty="0" smtClean="0">
                <a:solidFill>
                  <a:srgbClr val="002060"/>
                </a:solidFill>
                <a:latin typeface="Arial Black" pitchFamily="34" charset="0"/>
              </a:rPr>
              <a:t>10 марта 2018 г. состоялось торжественное открытие Ледового дворца. Это круглогодично действующий спортивный объект с искусственным льдом, являющийся гордостью не только нашего села, но и </a:t>
            </a:r>
            <a:r>
              <a:rPr lang="ru-RU" dirty="0" err="1" smtClean="0">
                <a:solidFill>
                  <a:srgbClr val="002060"/>
                </a:solidFill>
                <a:latin typeface="Arial Black" pitchFamily="34" charset="0"/>
              </a:rPr>
              <a:t>Устьянского</a:t>
            </a:r>
            <a:r>
              <a:rPr lang="ru-RU" dirty="0" smtClean="0">
                <a:solidFill>
                  <a:srgbClr val="002060"/>
                </a:solidFill>
                <a:latin typeface="Arial Black" pitchFamily="34" charset="0"/>
              </a:rPr>
              <a:t> района. На его открытии присутствовали губернатор Игорь Орлов, олимпийские чемпионы Вячеслав Третьяк, Ирина Роднина, Светлана </a:t>
            </a:r>
            <a:r>
              <a:rPr lang="ru-RU" dirty="0" err="1" smtClean="0">
                <a:solidFill>
                  <a:srgbClr val="002060"/>
                </a:solidFill>
                <a:latin typeface="Arial Black" pitchFamily="34" charset="0"/>
              </a:rPr>
              <a:t>Журова</a:t>
            </a:r>
            <a:r>
              <a:rPr lang="ru-RU" dirty="0" smtClean="0">
                <a:solidFill>
                  <a:srgbClr val="002060"/>
                </a:solidFill>
                <a:latin typeface="Arial Black" pitchFamily="34" charset="0"/>
              </a:rPr>
              <a:t>, знаменитая команда хоккеистов «Легенды хоккея».</a:t>
            </a:r>
            <a:r>
              <a:rPr lang="ru-RU" b="1" i="1" dirty="0" smtClean="0">
                <a:solidFill>
                  <a:srgbClr val="002060"/>
                </a:solidFill>
                <a:latin typeface="Arial Black" pitchFamily="34" charset="0"/>
              </a:rPr>
              <a:t> </a:t>
            </a:r>
            <a:endParaRPr lang="ru-RU" dirty="0">
              <a:solidFill>
                <a:srgbClr val="002060"/>
              </a:solidFill>
              <a:latin typeface="Arial Black" pitchFamily="34" charset="0"/>
            </a:endParaRPr>
          </a:p>
        </p:txBody>
      </p:sp>
      <p:pic>
        <p:nvPicPr>
          <p:cNvPr id="13313" name="Picture 1" descr="D:\Кокорина И.А\Женсовет Дарина\2018г\Районный конкурс Женщина года 2018г\Федорова В.П\ВАЛЕНТИНЕ ПАВЛОВНЕ\Социальные объекты\IMG_0645 ю ум.jpg"/>
          <p:cNvPicPr>
            <a:picLocks noChangeAspect="1" noChangeArrowheads="1"/>
          </p:cNvPicPr>
          <p:nvPr/>
        </p:nvPicPr>
        <p:blipFill>
          <a:blip r:embed="rId3" cstate="print"/>
          <a:srcRect/>
          <a:stretch>
            <a:fillRect/>
          </a:stretch>
        </p:blipFill>
        <p:spPr bwMode="auto">
          <a:xfrm>
            <a:off x="228599" y="2146301"/>
            <a:ext cx="6455229" cy="4303486"/>
          </a:xfrm>
          <a:prstGeom prst="rect">
            <a:avLst/>
          </a:prstGeom>
          <a:noFill/>
        </p:spPr>
      </p:pic>
      <p:sp>
        <p:nvSpPr>
          <p:cNvPr id="5" name="TextBox 4"/>
          <p:cNvSpPr txBox="1"/>
          <p:nvPr/>
        </p:nvSpPr>
        <p:spPr>
          <a:xfrm>
            <a:off x="996042" y="751114"/>
            <a:ext cx="533944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4000" dirty="0" smtClean="0">
                <a:solidFill>
                  <a:srgbClr val="FF0000"/>
                </a:solidFill>
                <a:latin typeface="Arial Black" pitchFamily="34" charset="0"/>
              </a:rPr>
              <a:t>Ледовый дворец</a:t>
            </a:r>
            <a:endParaRPr lang="ru-RU" sz="4000" dirty="0">
              <a:solidFill>
                <a:srgbClr val="FF0000"/>
              </a:solidFill>
              <a:latin typeface="Arial Black" pitchFamily="34" charset="0"/>
            </a:endParaRPr>
          </a:p>
        </p:txBody>
      </p:sp>
      <p:sp>
        <p:nvSpPr>
          <p:cNvPr id="13315" name="AutoShape 3" descr="http://ulkust.ru/upload/resize_cache/iblock/ad1/580_330_175511db9cefbc414a902a46f1b8fae16/ad1ee63a157c3b3c584a7da7d7ddcec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7" name="AutoShape 5" descr="http://ulkust.ru/upload/resize_cache/iblock/ad1/580_330_175511db9cefbc414a902a46f1b8fae16/ad1ee63a157c3b3c584a7da7d7ddcec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 xmlns:p14="http://schemas.microsoft.com/office/powerpoint/2010/main" val="3196516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5122" name="Picture 2" descr="D:\Кокорина И.А\Женсовет Дарина\2018г\Районный конкурс Женщина года 2018г\Федорова В.П\ВАЛЕНТИНЕ ПАВЛОВНЕ\Социальные объекты\IMG_4652 ю.JPG"/>
          <p:cNvPicPr>
            <a:picLocks noChangeAspect="1" noChangeArrowheads="1"/>
          </p:cNvPicPr>
          <p:nvPr/>
        </p:nvPicPr>
        <p:blipFill>
          <a:blip r:embed="rId3" cstate="print"/>
          <a:srcRect t="25217"/>
          <a:stretch>
            <a:fillRect/>
          </a:stretch>
        </p:blipFill>
        <p:spPr bwMode="auto">
          <a:xfrm>
            <a:off x="403761" y="1448790"/>
            <a:ext cx="6169303" cy="3075709"/>
          </a:xfrm>
          <a:prstGeom prst="rect">
            <a:avLst/>
          </a:prstGeom>
          <a:noFill/>
        </p:spPr>
      </p:pic>
      <p:pic>
        <p:nvPicPr>
          <p:cNvPr id="5123" name="Picture 3" descr="D:\Кокорина И.А\Женсовет Дарина\2018г\Районный конкурс Женщина года 2018г\Федорова В.П\ВАЛЕНТИНЕ ПАВЛОВНЕ\Социальные объекты\IMG_4654 ю.JPG"/>
          <p:cNvPicPr>
            <a:picLocks noChangeAspect="1" noChangeArrowheads="1"/>
          </p:cNvPicPr>
          <p:nvPr/>
        </p:nvPicPr>
        <p:blipFill>
          <a:blip r:embed="rId4" cstate="print"/>
          <a:srcRect/>
          <a:stretch>
            <a:fillRect/>
          </a:stretch>
        </p:blipFill>
        <p:spPr bwMode="auto">
          <a:xfrm>
            <a:off x="6899564" y="2092353"/>
            <a:ext cx="5016373" cy="3344249"/>
          </a:xfrm>
          <a:prstGeom prst="rect">
            <a:avLst/>
          </a:prstGeom>
          <a:noFill/>
        </p:spPr>
      </p:pic>
      <p:sp>
        <p:nvSpPr>
          <p:cNvPr id="5" name="TextBox 4"/>
          <p:cNvSpPr txBox="1"/>
          <p:nvPr/>
        </p:nvSpPr>
        <p:spPr>
          <a:xfrm>
            <a:off x="3586348" y="415636"/>
            <a:ext cx="456012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Ледовый дворец</a:t>
            </a:r>
            <a:endParaRPr lang="ru-RU" sz="3600" dirty="0">
              <a:solidFill>
                <a:srgbClr val="FF0000"/>
              </a:solidFill>
              <a:latin typeface="Arial Black" pitchFamily="34" charset="0"/>
            </a:endParaRPr>
          </a:p>
        </p:txBody>
      </p:sp>
      <p:sp>
        <p:nvSpPr>
          <p:cNvPr id="7" name="TextBox 6"/>
          <p:cNvSpPr txBox="1"/>
          <p:nvPr/>
        </p:nvSpPr>
        <p:spPr>
          <a:xfrm>
            <a:off x="2838203" y="4975761"/>
            <a:ext cx="89479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dirty="0" smtClean="0">
                <a:solidFill>
                  <a:srgbClr val="FF0000"/>
                </a:solidFill>
                <a:latin typeface="Arial Black" pitchFamily="34" charset="0"/>
              </a:rPr>
              <a:t>Кафе</a:t>
            </a:r>
            <a:endParaRPr lang="ru-RU" dirty="0">
              <a:solidFill>
                <a:srgbClr val="FF0000"/>
              </a:solidFill>
              <a:latin typeface="Arial Black" pitchFamily="34" charset="0"/>
            </a:endParaRPr>
          </a:p>
        </p:txBody>
      </p:sp>
      <p:sp>
        <p:nvSpPr>
          <p:cNvPr id="8" name="TextBox 7"/>
          <p:cNvSpPr txBox="1"/>
          <p:nvPr/>
        </p:nvSpPr>
        <p:spPr>
          <a:xfrm>
            <a:off x="8597735" y="5807034"/>
            <a:ext cx="259077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dirty="0" smtClean="0">
                <a:solidFill>
                  <a:srgbClr val="FF0000"/>
                </a:solidFill>
                <a:latin typeface="Arial Black" pitchFamily="34" charset="0"/>
              </a:rPr>
              <a:t>Тренажерный зал</a:t>
            </a:r>
            <a:endParaRPr lang="ru-RU"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4098" name="Picture 2" descr="D:\Кокорина И.А\Женсовет Дарина\2018г\Районный конкурс Женщина года 2018г\Федорова В.П\ВАЛЕНТИНЕ ПАВЛОВНЕ\Социальные объекты\IMG_9395 ю.jpg"/>
          <p:cNvPicPr>
            <a:picLocks noChangeAspect="1" noChangeArrowheads="1"/>
          </p:cNvPicPr>
          <p:nvPr/>
        </p:nvPicPr>
        <p:blipFill>
          <a:blip r:embed="rId3" cstate="print"/>
          <a:srcRect/>
          <a:stretch>
            <a:fillRect/>
          </a:stretch>
        </p:blipFill>
        <p:spPr bwMode="auto">
          <a:xfrm>
            <a:off x="1567544" y="214583"/>
            <a:ext cx="9671214" cy="6447476"/>
          </a:xfrm>
          <a:prstGeom prst="rect">
            <a:avLst/>
          </a:prstGeom>
          <a:noFill/>
        </p:spPr>
      </p:pic>
      <p:sp>
        <p:nvSpPr>
          <p:cNvPr id="4" name="TextBox 3"/>
          <p:cNvSpPr txBox="1"/>
          <p:nvPr/>
        </p:nvSpPr>
        <p:spPr>
          <a:xfrm>
            <a:off x="3811980" y="5771408"/>
            <a:ext cx="479763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Юные хоккеисты</a:t>
            </a:r>
            <a:endParaRPr lang="ru-RU" sz="3600" dirty="0">
              <a:solidFill>
                <a:srgbClr val="FF0000"/>
              </a:solidFill>
              <a:latin typeface="Arial Black" pitchFamily="34" charset="0"/>
            </a:endParaRPr>
          </a:p>
        </p:txBody>
      </p:sp>
    </p:spTree>
    <p:extLst>
      <p:ext uri="{BB962C8B-B14F-4D97-AF65-F5344CB8AC3E}">
        <p14:creationId xmlns="" xmlns:p14="http://schemas.microsoft.com/office/powerpoint/2010/main" val="4288511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6792686" y="1061357"/>
            <a:ext cx="5012871" cy="50783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ru-RU" dirty="0" smtClean="0">
                <a:solidFill>
                  <a:srgbClr val="002060"/>
                </a:solidFill>
                <a:latin typeface="Arial Black" pitchFamily="34" charset="0"/>
              </a:rPr>
              <a:t>Мы проходим территорию стадиона, на котором будет построен Дворец культуры с. Березник. Это еще один грандиозный проект ООО «ГК УЛК». Планируется строительство дворца с 2018г. Предполагается, что вместимость зрительного зала - 500 мест. Здесь же расположится </a:t>
            </a:r>
            <a:r>
              <a:rPr lang="ru-RU" dirty="0" err="1" smtClean="0">
                <a:solidFill>
                  <a:srgbClr val="002060"/>
                </a:solidFill>
                <a:latin typeface="Arial Black" pitchFamily="34" charset="0"/>
              </a:rPr>
              <a:t>фельдшерско</a:t>
            </a:r>
            <a:r>
              <a:rPr lang="ru-RU" dirty="0" smtClean="0">
                <a:solidFill>
                  <a:srgbClr val="002060"/>
                </a:solidFill>
                <a:latin typeface="Arial Black" pitchFamily="34" charset="0"/>
              </a:rPr>
              <a:t>- акушерский пункт, библиотека, комнаты для кружковой работы и многое другое, что должно быть в культурном центре. </a:t>
            </a:r>
            <a:endParaRPr lang="ru-RU" dirty="0">
              <a:solidFill>
                <a:srgbClr val="002060"/>
              </a:solidFill>
              <a:latin typeface="Arial Black" pitchFamily="34" charset="0"/>
            </a:endParaRPr>
          </a:p>
        </p:txBody>
      </p:sp>
      <p:pic>
        <p:nvPicPr>
          <p:cNvPr id="12290" name="Picture 2" descr="http://ulkust.ru/upload/resize_cache/iblock/7db/580_330_175511db9cefbc414a902a46f1b8fae16/7dbd9ca847c652c81b0f2653109cf555.jpg"/>
          <p:cNvPicPr>
            <a:picLocks noChangeAspect="1" noChangeArrowheads="1"/>
          </p:cNvPicPr>
          <p:nvPr/>
        </p:nvPicPr>
        <p:blipFill>
          <a:blip r:embed="rId3" cstate="print"/>
          <a:srcRect/>
          <a:stretch>
            <a:fillRect/>
          </a:stretch>
        </p:blipFill>
        <p:spPr bwMode="auto">
          <a:xfrm>
            <a:off x="244927" y="2359893"/>
            <a:ext cx="6521696" cy="3485735"/>
          </a:xfrm>
          <a:prstGeom prst="rect">
            <a:avLst/>
          </a:prstGeom>
          <a:noFill/>
        </p:spPr>
      </p:pic>
      <p:sp>
        <p:nvSpPr>
          <p:cNvPr id="5" name="TextBox 4"/>
          <p:cNvSpPr txBox="1"/>
          <p:nvPr/>
        </p:nvSpPr>
        <p:spPr>
          <a:xfrm>
            <a:off x="587829" y="734786"/>
            <a:ext cx="595992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b="1" dirty="0" smtClean="0">
                <a:solidFill>
                  <a:srgbClr val="FF0000"/>
                </a:solidFill>
                <a:latin typeface="Arial Black" pitchFamily="34" charset="0"/>
              </a:rPr>
              <a:t>Новый дворец культуры</a:t>
            </a:r>
            <a:endParaRPr lang="ru-RU" sz="3200" b="1" dirty="0">
              <a:solidFill>
                <a:srgbClr val="FF0000"/>
              </a:solidFill>
              <a:latin typeface="Arial Black" pitchFamily="34" charset="0"/>
            </a:endParaRPr>
          </a:p>
        </p:txBody>
      </p:sp>
    </p:spTree>
    <p:extLst>
      <p:ext uri="{BB962C8B-B14F-4D97-AF65-F5344CB8AC3E}">
        <p14:creationId xmlns="" xmlns:p14="http://schemas.microsoft.com/office/powerpoint/2010/main" val="2790599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1265" name="Rectangle 1"/>
          <p:cNvSpPr>
            <a:spLocks noChangeArrowheads="1"/>
          </p:cNvSpPr>
          <p:nvPr/>
        </p:nvSpPr>
        <p:spPr bwMode="auto">
          <a:xfrm>
            <a:off x="6472052" y="857023"/>
            <a:ext cx="5219205" cy="526297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Мы подошли к зданию администрации, бывшему спортзалу, </a:t>
            </a:r>
            <a:r>
              <a:rPr lang="ru-RU" sz="1400" dirty="0" smtClean="0">
                <a:solidFill>
                  <a:srgbClr val="002060"/>
                </a:solidFill>
                <a:latin typeface="Arial Black" pitchFamily="34" charset="0"/>
                <a:ea typeface="Times New Roman" pitchFamily="18" charset="0"/>
                <a:cs typeface="Times New Roman" pitchFamily="18" charset="0"/>
              </a:rPr>
              <a:t>п</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остроенному</a:t>
            </a:r>
            <a:r>
              <a:rPr kumimoji="0" lang="ru-RU" sz="1400" b="0" i="0" u="none" strike="noStrike" cap="none" normalizeH="0" dirty="0" smtClean="0">
                <a:ln>
                  <a:noFill/>
                </a:ln>
                <a:solidFill>
                  <a:srgbClr val="002060"/>
                </a:solidFill>
                <a:effectLst/>
                <a:latin typeface="Arial Black" pitchFamily="34" charset="0"/>
                <a:ea typeface="Times New Roman" pitchFamily="18" charset="0"/>
                <a:cs typeface="Times New Roman" pitchFamily="18" charset="0"/>
              </a:rPr>
              <a:t> </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по </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инициативе </a:t>
            </a:r>
            <a:r>
              <a:rPr lang="ru-RU" sz="1400" dirty="0" smtClean="0">
                <a:solidFill>
                  <a:srgbClr val="002060"/>
                </a:solidFill>
                <a:latin typeface="Arial Black" pitchFamily="34" charset="0"/>
                <a:ea typeface="Times New Roman" pitchFamily="18" charset="0"/>
                <a:cs typeface="Times New Roman" pitchFamily="18" charset="0"/>
              </a:rPr>
              <a:t> молодежи в 1987г. С</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портзал был палочкой выручалочкой для всего населения. Здесь проводились уроки физкультуры для учеников, физкультурные занятия для дошкольников. Работали многочисленные спортивные секции для населения, проводились разного масштаба соревнования. На втором этаже располагались кабинеты для дополнительного образования: «Гончарное дело», «Прикладное искусство». А до строительства новой школы были классы информатики и английского языка.</a:t>
            </a:r>
            <a:endParaRPr kumimoji="0" lang="ru-RU" sz="14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Сейчас здесь временно располагается Администрация МО, Совет села, ООО «Березник». </a:t>
            </a:r>
            <a:endParaRPr kumimoji="0" lang="ru-RU" sz="14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11266" name="Picture 2" descr="D:\Кокорина И.А\Женсовет Дарина\2018г\Районный конкурс Женщина года 2018г\Федорова В.П\ВАЛЕНТИНЕ ПАВЛОВНЕ\Социальные объекты\IMG_0804.JPG"/>
          <p:cNvPicPr>
            <a:picLocks noChangeAspect="1" noChangeArrowheads="1"/>
          </p:cNvPicPr>
          <p:nvPr/>
        </p:nvPicPr>
        <p:blipFill>
          <a:blip r:embed="rId3" cstate="print"/>
          <a:srcRect/>
          <a:stretch>
            <a:fillRect/>
          </a:stretch>
        </p:blipFill>
        <p:spPr bwMode="auto">
          <a:xfrm>
            <a:off x="342901" y="2108199"/>
            <a:ext cx="5802086" cy="3868057"/>
          </a:xfrm>
          <a:prstGeom prst="rect">
            <a:avLst/>
          </a:prstGeom>
          <a:noFill/>
        </p:spPr>
      </p:pic>
      <p:sp>
        <p:nvSpPr>
          <p:cNvPr id="5" name="TextBox 4"/>
          <p:cNvSpPr txBox="1"/>
          <p:nvPr/>
        </p:nvSpPr>
        <p:spPr>
          <a:xfrm>
            <a:off x="424543" y="457199"/>
            <a:ext cx="5763986"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800" dirty="0" smtClean="0">
                <a:solidFill>
                  <a:srgbClr val="FF0000"/>
                </a:solidFill>
                <a:latin typeface="Arial Black" pitchFamily="34" charset="0"/>
              </a:rPr>
              <a:t>Здание администрации МО «</a:t>
            </a:r>
            <a:r>
              <a:rPr lang="ru-RU" sz="2800" dirty="0" err="1" smtClean="0">
                <a:solidFill>
                  <a:srgbClr val="FF0000"/>
                </a:solidFill>
                <a:latin typeface="Arial Black" pitchFamily="34" charset="0"/>
              </a:rPr>
              <a:t>Березницкое</a:t>
            </a:r>
            <a:r>
              <a:rPr lang="ru-RU" sz="2800" dirty="0" smtClean="0">
                <a:solidFill>
                  <a:srgbClr val="FF0000"/>
                </a:solidFill>
                <a:latin typeface="Arial Black" pitchFamily="34" charset="0"/>
              </a:rPr>
              <a:t>»</a:t>
            </a:r>
            <a:endParaRPr lang="ru-RU" sz="2800" dirty="0">
              <a:solidFill>
                <a:srgbClr val="FF0000"/>
              </a:solidFill>
              <a:latin typeface="Arial Black" pitchFamily="34" charset="0"/>
            </a:endParaRPr>
          </a:p>
        </p:txBody>
      </p:sp>
    </p:spTree>
    <p:extLst>
      <p:ext uri="{BB962C8B-B14F-4D97-AF65-F5344CB8AC3E}">
        <p14:creationId xmlns="" xmlns:p14="http://schemas.microsoft.com/office/powerpoint/2010/main" val="2865994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22530" name="Picture 2" descr="D:\Кокорина И.А\Женсовет Дарина\2018г\Районный конкурс Женщина года 2018г\Федорова В.П\ВАЛЕНТИНЕ ПАВЛОВНЕ\Социальные объекты\IMG_8955.jpg"/>
          <p:cNvPicPr>
            <a:picLocks noChangeAspect="1" noChangeArrowheads="1"/>
          </p:cNvPicPr>
          <p:nvPr/>
        </p:nvPicPr>
        <p:blipFill>
          <a:blip r:embed="rId3" cstate="print"/>
          <a:srcRect b="19643"/>
          <a:stretch>
            <a:fillRect/>
          </a:stretch>
        </p:blipFill>
        <p:spPr bwMode="auto">
          <a:xfrm>
            <a:off x="3510643" y="195943"/>
            <a:ext cx="8681357" cy="6400801"/>
          </a:xfrm>
          <a:prstGeom prst="rect">
            <a:avLst/>
          </a:prstGeom>
          <a:noFill/>
        </p:spPr>
      </p:pic>
      <p:sp>
        <p:nvSpPr>
          <p:cNvPr id="6" name="Прямоугольник 5"/>
          <p:cNvSpPr/>
          <p:nvPr/>
        </p:nvSpPr>
        <p:spPr>
          <a:xfrm>
            <a:off x="212272" y="408214"/>
            <a:ext cx="3363685" cy="526297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fontAlgn="base">
              <a:lnSpc>
                <a:spcPct val="150000"/>
              </a:lnSpc>
              <a:spcBef>
                <a:spcPct val="0"/>
              </a:spcBef>
              <a:spcAft>
                <a:spcPct val="0"/>
              </a:spcAft>
            </a:pPr>
            <a:endParaRPr lang="ru-RU" sz="1600" dirty="0" smtClean="0">
              <a:solidFill>
                <a:srgbClr val="002060"/>
              </a:solidFill>
              <a:latin typeface="Arial Black" pitchFamily="34" charset="0"/>
              <a:ea typeface="Calibri" pitchFamily="34" charset="0"/>
              <a:cs typeface="Times New Roman" pitchFamily="18" charset="0"/>
            </a:endParaRPr>
          </a:p>
          <a:p>
            <a:pPr lvl="0" fontAlgn="base">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Неба синь, березки белые,</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В небе солнышко стоит,</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Хоровод домов на горочке</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В </a:t>
            </a:r>
            <a:r>
              <a:rPr lang="ru-RU" sz="1600" dirty="0" err="1" smtClean="0">
                <a:solidFill>
                  <a:srgbClr val="002060"/>
                </a:solidFill>
                <a:latin typeface="Arial Black" pitchFamily="34" charset="0"/>
                <a:ea typeface="Calibri" pitchFamily="34" charset="0"/>
                <a:cs typeface="Times New Roman" pitchFamily="18" charset="0"/>
              </a:rPr>
              <a:t>Устью-матушку</a:t>
            </a:r>
            <a:r>
              <a:rPr lang="ru-RU" sz="1600" dirty="0" smtClean="0">
                <a:solidFill>
                  <a:srgbClr val="002060"/>
                </a:solidFill>
                <a:latin typeface="Arial Black" pitchFamily="34" charset="0"/>
                <a:ea typeface="Calibri" pitchFamily="34" charset="0"/>
                <a:cs typeface="Times New Roman" pitchFamily="18" charset="0"/>
              </a:rPr>
              <a:t> глядит,</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Аромат черемух кипенных,</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Пенье </a:t>
            </a:r>
            <a:r>
              <a:rPr lang="ru-RU" sz="1600" dirty="0" smtClean="0">
                <a:solidFill>
                  <a:srgbClr val="002060"/>
                </a:solidFill>
                <a:latin typeface="Arial Black" pitchFamily="34" charset="0"/>
                <a:ea typeface="Calibri" pitchFamily="34" charset="0"/>
                <a:cs typeface="Times New Roman" pitchFamily="18" charset="0"/>
              </a:rPr>
              <a:t>птиц и смех детей-</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Это все зовется родиной,</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Малой родиной моей.</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Есть места, </a:t>
            </a:r>
            <a:r>
              <a:rPr lang="ru-RU" sz="1600" dirty="0" smtClean="0">
                <a:solidFill>
                  <a:srgbClr val="002060"/>
                </a:solidFill>
                <a:latin typeface="Arial Black" pitchFamily="34" charset="0"/>
                <a:ea typeface="Calibri" pitchFamily="34" charset="0"/>
                <a:cs typeface="Times New Roman" pitchFamily="18" charset="0"/>
              </a:rPr>
              <a:t>наверно, </a:t>
            </a:r>
            <a:r>
              <a:rPr lang="ru-RU" sz="1600" dirty="0" smtClean="0">
                <a:solidFill>
                  <a:srgbClr val="002060"/>
                </a:solidFill>
                <a:latin typeface="Arial Black" pitchFamily="34" charset="0"/>
                <a:ea typeface="Calibri" pitchFamily="34" charset="0"/>
                <a:cs typeface="Times New Roman" pitchFamily="18" charset="0"/>
              </a:rPr>
              <a:t>лучше,</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Разноцветней и пышней,</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Но село Березник краше</a:t>
            </a:r>
            <a:endParaRPr lang="ru-RU" sz="1600" dirty="0" smtClean="0">
              <a:solidFill>
                <a:srgbClr val="002060"/>
              </a:solidFill>
              <a:latin typeface="Arial Black" pitchFamily="34" charset="0"/>
              <a:cs typeface="Arial" pitchFamily="34" charset="0"/>
            </a:endParaRPr>
          </a:p>
          <a:p>
            <a:pPr lvl="0" eaLnBrk="0" fontAlgn="base" hangingPunct="0">
              <a:lnSpc>
                <a:spcPct val="150000"/>
              </a:lnSpc>
              <a:spcBef>
                <a:spcPct val="0"/>
              </a:spcBef>
              <a:spcAft>
                <a:spcPct val="0"/>
              </a:spcAft>
            </a:pPr>
            <a:r>
              <a:rPr lang="ru-RU" sz="1600" dirty="0" smtClean="0">
                <a:solidFill>
                  <a:srgbClr val="002060"/>
                </a:solidFill>
                <a:latin typeface="Arial Black" pitchFamily="34" charset="0"/>
                <a:ea typeface="Calibri" pitchFamily="34" charset="0"/>
                <a:cs typeface="Times New Roman" pitchFamily="18" charset="0"/>
              </a:rPr>
              <a:t>И на свете всех милей.</a:t>
            </a:r>
            <a:endParaRPr lang="ru-RU" sz="1600" dirty="0" smtClean="0">
              <a:solidFill>
                <a:srgbClr val="002060"/>
              </a:solidFill>
              <a:latin typeface="Arial Black" pitchFamily="34" charset="0"/>
              <a:cs typeface="Arial" pitchFamily="34" charset="0"/>
            </a:endParaRPr>
          </a:p>
        </p:txBody>
      </p:sp>
    </p:spTree>
    <p:extLst>
      <p:ext uri="{BB962C8B-B14F-4D97-AF65-F5344CB8AC3E}">
        <p14:creationId xmlns="" xmlns:p14="http://schemas.microsoft.com/office/powerpoint/2010/main" val="3885608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0241" name="Rectangle 1"/>
          <p:cNvSpPr>
            <a:spLocks noChangeArrowheads="1"/>
          </p:cNvSpPr>
          <p:nvPr/>
        </p:nvSpPr>
        <p:spPr bwMode="auto">
          <a:xfrm>
            <a:off x="8110847" y="4178512"/>
            <a:ext cx="3740727" cy="20313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Мы входим с вами в Парк Любви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Это место отдыха пользуется большой популярностью среди жителей и гостей села. </a:t>
            </a:r>
          </a:p>
          <a:p>
            <a:pPr marL="0" marR="0" lvl="0" indent="0" algn="ctr" defTabSz="914400" rtl="0" eaLnBrk="0" fontAlgn="base" latinLnBrk="0" hangingPunct="0">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a:t>
            </a:r>
            <a:endParaRPr kumimoji="0" lang="ru-RU" sz="18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10242" name="Picture 2" descr="D:\Кокорина И.А\Женсовет Дарина\2018г\Районный конкурс Женщина года 2018г\Федорова В.П\ВАЛЕНТИНЕ ПАВЛОВНЕ\Социальные объекты\IMG_0672 ю.JPG"/>
          <p:cNvPicPr>
            <a:picLocks noChangeAspect="1" noChangeArrowheads="1"/>
          </p:cNvPicPr>
          <p:nvPr/>
        </p:nvPicPr>
        <p:blipFill>
          <a:blip r:embed="rId3" cstate="print"/>
          <a:srcRect/>
          <a:stretch>
            <a:fillRect/>
          </a:stretch>
        </p:blipFill>
        <p:spPr bwMode="auto">
          <a:xfrm>
            <a:off x="372968" y="1258785"/>
            <a:ext cx="7569768" cy="5047011"/>
          </a:xfrm>
          <a:prstGeom prst="rect">
            <a:avLst/>
          </a:prstGeom>
          <a:noFill/>
        </p:spPr>
      </p:pic>
      <p:sp>
        <p:nvSpPr>
          <p:cNvPr id="5" name="TextBox 4"/>
          <p:cNvSpPr txBox="1"/>
          <p:nvPr/>
        </p:nvSpPr>
        <p:spPr>
          <a:xfrm>
            <a:off x="1900053" y="344384"/>
            <a:ext cx="375260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3200" dirty="0" smtClean="0">
                <a:solidFill>
                  <a:srgbClr val="FF0000"/>
                </a:solidFill>
                <a:latin typeface="Arial Black" pitchFamily="34" charset="0"/>
              </a:rPr>
              <a:t>Парк Любви</a:t>
            </a:r>
            <a:endParaRPr lang="ru-RU" sz="3200" dirty="0">
              <a:solidFill>
                <a:srgbClr val="FF0000"/>
              </a:solidFill>
              <a:latin typeface="Arial Black" pitchFamily="34" charset="0"/>
            </a:endParaRPr>
          </a:p>
        </p:txBody>
      </p:sp>
      <p:pic>
        <p:nvPicPr>
          <p:cNvPr id="2050" name="Picture 2" descr="D:\Кокорина И.А\Женсовет Дарина\2018г\Районный конкурс Женщина года 2018г\Федорова В.П\ВАЛЕНТИНЕ ПАВЛОВНЕ\Социальные объекты\IMG_1844.jpg юю.jpg"/>
          <p:cNvPicPr>
            <a:picLocks noChangeAspect="1" noChangeArrowheads="1"/>
          </p:cNvPicPr>
          <p:nvPr/>
        </p:nvPicPr>
        <p:blipFill>
          <a:blip r:embed="rId4" cstate="print"/>
          <a:srcRect l="12443" r="31568" b="10476"/>
          <a:stretch>
            <a:fillRect/>
          </a:stretch>
        </p:blipFill>
        <p:spPr bwMode="auto">
          <a:xfrm>
            <a:off x="8056523" y="178129"/>
            <a:ext cx="3676297" cy="3918857"/>
          </a:xfrm>
          <a:prstGeom prst="rect">
            <a:avLst/>
          </a:prstGeom>
          <a:noFill/>
        </p:spPr>
      </p:pic>
    </p:spTree>
    <p:extLst>
      <p:ext uri="{BB962C8B-B14F-4D97-AF65-F5344CB8AC3E}">
        <p14:creationId xmlns="" xmlns:p14="http://schemas.microsoft.com/office/powerpoint/2010/main" val="2166315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7543800" y="1338943"/>
            <a:ext cx="4016828" cy="38318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ru-RU" dirty="0" smtClean="0">
                <a:solidFill>
                  <a:srgbClr val="002060"/>
                </a:solidFill>
                <a:latin typeface="Arial Black" pitchFamily="34" charset="0"/>
                <a:ea typeface="Calibri" pitchFamily="34" charset="0"/>
                <a:cs typeface="Times New Roman" pitchFamily="18" charset="0"/>
              </a:rPr>
              <a:t>Здесь «Поющий фонтан», он особенно красив в вечернее время, когда под музыку меняется цвет и высота водных струй. Находясь у ангелочков- символов нежности, любви, чувствуешь умиротворение и спокойствие. </a:t>
            </a:r>
            <a:endParaRPr lang="ru-RU" dirty="0">
              <a:solidFill>
                <a:srgbClr val="002060"/>
              </a:solidFill>
            </a:endParaRPr>
          </a:p>
        </p:txBody>
      </p:sp>
      <p:pic>
        <p:nvPicPr>
          <p:cNvPr id="37890" name="Picture 2" descr="D:\Кокорина И.А\Женсовет Дарина\2018г\Районный конкурс Женщина года 2018г\Федорова В.П\ВАЛЕНТИНЕ ПАВЛОВНЕ\Социальные объекты\IMG_5773 юю Р.jpg"/>
          <p:cNvPicPr>
            <a:picLocks noChangeAspect="1" noChangeArrowheads="1"/>
          </p:cNvPicPr>
          <p:nvPr/>
        </p:nvPicPr>
        <p:blipFill>
          <a:blip r:embed="rId3" cstate="print"/>
          <a:srcRect/>
          <a:stretch>
            <a:fillRect/>
          </a:stretch>
        </p:blipFill>
        <p:spPr bwMode="auto">
          <a:xfrm>
            <a:off x="0" y="1061357"/>
            <a:ext cx="7145858" cy="4800600"/>
          </a:xfrm>
          <a:prstGeom prst="rect">
            <a:avLst/>
          </a:prstGeom>
          <a:noFill/>
        </p:spPr>
      </p:pic>
      <p:sp>
        <p:nvSpPr>
          <p:cNvPr id="5" name="TextBox 4"/>
          <p:cNvSpPr txBox="1"/>
          <p:nvPr/>
        </p:nvSpPr>
        <p:spPr>
          <a:xfrm>
            <a:off x="1551215" y="359228"/>
            <a:ext cx="42291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smtClean="0">
                <a:solidFill>
                  <a:srgbClr val="FF0000"/>
                </a:solidFill>
                <a:latin typeface="Arial Black" pitchFamily="34" charset="0"/>
              </a:rPr>
              <a:t>Поющий фонтан</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2081295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7674427" y="2481941"/>
            <a:ext cx="4065815" cy="28193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ru-RU" dirty="0" smtClean="0">
              <a:latin typeface="Arial Black" pitchFamily="34" charset="0"/>
              <a:ea typeface="Calibri" pitchFamily="34" charset="0"/>
              <a:cs typeface="Times New Roman" pitchFamily="18" charset="0"/>
            </a:endParaRPr>
          </a:p>
          <a:p>
            <a:pPr>
              <a:lnSpc>
                <a:spcPct val="150000"/>
              </a:lnSpc>
            </a:pPr>
            <a:r>
              <a:rPr lang="ru-RU" dirty="0" smtClean="0">
                <a:solidFill>
                  <a:srgbClr val="002060"/>
                </a:solidFill>
                <a:latin typeface="Arial Black" pitchFamily="34" charset="0"/>
                <a:ea typeface="Calibri" pitchFamily="34" charset="0"/>
                <a:cs typeface="Times New Roman" pitchFamily="18" charset="0"/>
              </a:rPr>
              <a:t>Интересна цветущая клумба, в зимний период в ее центре устанавливается красавица-елка, фигуры Деда Мороза и Снегурочки.</a:t>
            </a:r>
          </a:p>
          <a:p>
            <a:pPr>
              <a:lnSpc>
                <a:spcPct val="150000"/>
              </a:lnSpc>
            </a:pPr>
            <a:endParaRPr lang="ru-RU" dirty="0">
              <a:solidFill>
                <a:srgbClr val="002060"/>
              </a:solidFill>
            </a:endParaRPr>
          </a:p>
        </p:txBody>
      </p:sp>
      <p:pic>
        <p:nvPicPr>
          <p:cNvPr id="9217" name="Picture 1" descr="D:\Кокорина И.А\Женсовет Дарина\2018г\Районный конкурс Женщина года 2018г\Федорова В.П\ВАЛЕНТИНЕ ПАВЛОВНЕ\Социальные объекты\IMG_1117.JPG"/>
          <p:cNvPicPr>
            <a:picLocks noChangeAspect="1" noChangeArrowheads="1"/>
          </p:cNvPicPr>
          <p:nvPr/>
        </p:nvPicPr>
        <p:blipFill>
          <a:blip r:embed="rId3" cstate="print"/>
          <a:srcRect/>
          <a:stretch>
            <a:fillRect/>
          </a:stretch>
        </p:blipFill>
        <p:spPr bwMode="auto">
          <a:xfrm>
            <a:off x="440871" y="1580243"/>
            <a:ext cx="6887937" cy="4591958"/>
          </a:xfrm>
          <a:prstGeom prst="rect">
            <a:avLst/>
          </a:prstGeom>
          <a:noFill/>
        </p:spPr>
      </p:pic>
      <p:sp>
        <p:nvSpPr>
          <p:cNvPr id="6" name="TextBox 5"/>
          <p:cNvSpPr txBox="1"/>
          <p:nvPr/>
        </p:nvSpPr>
        <p:spPr>
          <a:xfrm>
            <a:off x="2553195" y="571501"/>
            <a:ext cx="352697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smtClean="0">
                <a:solidFill>
                  <a:srgbClr val="FF0000"/>
                </a:solidFill>
                <a:latin typeface="Arial Black" pitchFamily="34" charset="0"/>
              </a:rPr>
              <a:t>  Парк любви</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196917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Прямоугольник 3"/>
          <p:cNvSpPr/>
          <p:nvPr/>
        </p:nvSpPr>
        <p:spPr>
          <a:xfrm>
            <a:off x="7331528" y="2008414"/>
            <a:ext cx="4327071" cy="30008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eaLnBrk="0" fontAlgn="base" hangingPunct="0">
              <a:lnSpc>
                <a:spcPct val="150000"/>
              </a:lnSpc>
              <a:spcBef>
                <a:spcPct val="0"/>
              </a:spcBef>
              <a:spcAft>
                <a:spcPct val="0"/>
              </a:spcAft>
            </a:pPr>
            <a:r>
              <a:rPr lang="ru-RU" dirty="0" smtClean="0">
                <a:solidFill>
                  <a:srgbClr val="002060"/>
                </a:solidFill>
                <a:latin typeface="Arial Black" pitchFamily="34" charset="0"/>
                <a:ea typeface="Calibri" pitchFamily="34" charset="0"/>
                <a:cs typeface="Times New Roman" pitchFamily="18" charset="0"/>
              </a:rPr>
              <a:t>На причудливо-кованных скамейках вы можете посидеть, отдохнуть и загадать желанья. Обратите внимание на кованный забор и фонари, дизайн которых решен в едином стиле. </a:t>
            </a:r>
            <a:endParaRPr lang="ru-RU" sz="2400" dirty="0" smtClean="0">
              <a:solidFill>
                <a:srgbClr val="002060"/>
              </a:solidFill>
              <a:latin typeface="Arial Black" pitchFamily="34" charset="0"/>
              <a:cs typeface="Arial" pitchFamily="34" charset="0"/>
            </a:endParaRPr>
          </a:p>
        </p:txBody>
      </p:sp>
      <p:pic>
        <p:nvPicPr>
          <p:cNvPr id="1026" name="Picture 2" descr="D:\Кокорина И.А\Женсовет Дарина\2018г\Районный конкурс Женщина года 2018г\Федорова В.П\ВАЛЕНТИНЕ ПАВЛОВНЕ\Социальные объекты\IMG_1092.JPG"/>
          <p:cNvPicPr>
            <a:picLocks noChangeAspect="1" noChangeArrowheads="1"/>
          </p:cNvPicPr>
          <p:nvPr/>
        </p:nvPicPr>
        <p:blipFill>
          <a:blip r:embed="rId3" cstate="print"/>
          <a:srcRect/>
          <a:stretch>
            <a:fillRect/>
          </a:stretch>
        </p:blipFill>
        <p:spPr bwMode="auto">
          <a:xfrm>
            <a:off x="944583" y="359228"/>
            <a:ext cx="4125686" cy="6188529"/>
          </a:xfrm>
          <a:prstGeom prst="rect">
            <a:avLst/>
          </a:prstGeom>
          <a:noFill/>
        </p:spPr>
      </p:pic>
      <p:sp>
        <p:nvSpPr>
          <p:cNvPr id="5" name="TextBox 4"/>
          <p:cNvSpPr txBox="1"/>
          <p:nvPr/>
        </p:nvSpPr>
        <p:spPr>
          <a:xfrm>
            <a:off x="7718960" y="486889"/>
            <a:ext cx="334884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Парк Любви</a:t>
            </a:r>
            <a:endParaRPr lang="ru-RU" sz="3600" dirty="0">
              <a:solidFill>
                <a:srgbClr val="FF0000"/>
              </a:solidFill>
              <a:latin typeface="Arial Black" pitchFamily="34" charset="0"/>
            </a:endParaRPr>
          </a:p>
        </p:txBody>
      </p:sp>
    </p:spTree>
    <p:extLst>
      <p:ext uri="{BB962C8B-B14F-4D97-AF65-F5344CB8AC3E}">
        <p14:creationId xmlns="" xmlns:p14="http://schemas.microsoft.com/office/powerpoint/2010/main" val="2081295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9218" name="Picture 2" descr="D:\Кокорина И.А\Женсовет Дарина\2018г\Районный конкурс Женщина года 2018г\Федорова В.П\ВАЛЕНТИНЕ ПАВЛОВНЕ\Социальные объекты\IMG_5773 юю Р.jpg"/>
          <p:cNvPicPr>
            <a:picLocks noChangeAspect="1" noChangeArrowheads="1"/>
          </p:cNvPicPr>
          <p:nvPr/>
        </p:nvPicPr>
        <p:blipFill>
          <a:blip r:embed="rId3" cstate="print"/>
          <a:srcRect/>
          <a:stretch>
            <a:fillRect/>
          </a:stretch>
        </p:blipFill>
        <p:spPr bwMode="auto">
          <a:xfrm>
            <a:off x="484415" y="1159328"/>
            <a:ext cx="8038084" cy="5400000"/>
          </a:xfrm>
          <a:prstGeom prst="rect">
            <a:avLst/>
          </a:prstGeom>
          <a:noFill/>
        </p:spPr>
      </p:pic>
      <p:sp>
        <p:nvSpPr>
          <p:cNvPr id="9219" name="Rectangle 3"/>
          <p:cNvSpPr>
            <a:spLocks noChangeArrowheads="1"/>
          </p:cNvSpPr>
          <p:nvPr/>
        </p:nvSpPr>
        <p:spPr bwMode="auto">
          <a:xfrm>
            <a:off x="8686800" y="936101"/>
            <a:ext cx="3249386" cy="547842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Не меньшей популярностью пользуется наш ресторан - кафе «Виктория». </a:t>
            </a:r>
            <a:endParaRPr kumimoji="0" lang="ru-RU" sz="14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Раньше это была столовая для рабочих совхоза. Ее построила бригада рабочих из Азербайджана в 1986г.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 конце 90-х столовая перешла в частную собственность. Она сменила несколько названий: «Встреча», «Берлога» и «Виктория». В 2016г. при финансовой поддержке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Буторина</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В.Ф. была проведена масштабная реконструкция здания. Оно стало двухэтажным. До мелочей продуман как внешний, так и внутренний дизайн здания. На первом этаже располагается кафе. На втором этаже располагается банкетный зал ресторана. </a:t>
            </a:r>
            <a:endParaRPr kumimoji="0" lang="ru-RU" sz="1400" b="0" i="0" u="none" strike="noStrike" cap="none" normalizeH="0" baseline="0" dirty="0" smtClean="0">
              <a:ln>
                <a:noFill/>
              </a:ln>
              <a:solidFill>
                <a:srgbClr val="002060"/>
              </a:solidFill>
              <a:effectLst/>
              <a:latin typeface="Arial Black" pitchFamily="34" charset="0"/>
              <a:cs typeface="Arial" pitchFamily="34" charset="0"/>
            </a:endParaRPr>
          </a:p>
        </p:txBody>
      </p:sp>
      <p:sp>
        <p:nvSpPr>
          <p:cNvPr id="5" name="TextBox 4"/>
          <p:cNvSpPr txBox="1"/>
          <p:nvPr/>
        </p:nvSpPr>
        <p:spPr>
          <a:xfrm>
            <a:off x="1534886" y="391887"/>
            <a:ext cx="602959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Ресторан «Виктория»</a:t>
            </a:r>
            <a:endParaRPr lang="ru-RU" sz="3600" dirty="0">
              <a:solidFill>
                <a:srgbClr val="FF0000"/>
              </a:solidFill>
              <a:latin typeface="Arial Black" pitchFamily="34" charset="0"/>
            </a:endParaRPr>
          </a:p>
        </p:txBody>
      </p:sp>
    </p:spTree>
    <p:extLst>
      <p:ext uri="{BB962C8B-B14F-4D97-AF65-F5344CB8AC3E}">
        <p14:creationId xmlns="" xmlns:p14="http://schemas.microsoft.com/office/powerpoint/2010/main" val="941348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Рисунок 2" descr="C:\Users\AMD\Desktop\Кафе-1.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649185" y="865414"/>
            <a:ext cx="8801099" cy="5747657"/>
          </a:xfrm>
          <a:prstGeom prst="rect">
            <a:avLst/>
          </a:prstGeom>
          <a:noFill/>
          <a:ln>
            <a:noFill/>
          </a:ln>
        </p:spPr>
      </p:pic>
      <p:sp>
        <p:nvSpPr>
          <p:cNvPr id="4" name="TextBox 3"/>
          <p:cNvSpPr txBox="1"/>
          <p:nvPr/>
        </p:nvSpPr>
        <p:spPr>
          <a:xfrm>
            <a:off x="2906486" y="212271"/>
            <a:ext cx="707027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dirty="0" smtClean="0">
                <a:solidFill>
                  <a:srgbClr val="FF0000"/>
                </a:solidFill>
                <a:latin typeface="Arial Black" pitchFamily="34" charset="0"/>
              </a:rPr>
              <a:t>Внутреннее убранство Кафе</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3237797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3313" name="Rectangle 1"/>
          <p:cNvSpPr>
            <a:spLocks noChangeArrowheads="1"/>
          </p:cNvSpPr>
          <p:nvPr/>
        </p:nvSpPr>
        <p:spPr bwMode="auto">
          <a:xfrm>
            <a:off x="7362701" y="0"/>
            <a:ext cx="4508170" cy="681981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Мы подошли к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Березницкому</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Дому культуры, зданию которого 50 лет. Это, несомненно, центр культуры с. Березник, д.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Горылец</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и Вежа. Здесь растут и развиваются наши таланты, участники художественной самодеятельности реализуют свои способности в различных направлениях: пении, хореографии, театральном и прикладном искусствах. Сюда приходят жители на замечательные концерты, вечера отдыха, мероприятия ДК. </a:t>
            </a:r>
          </a:p>
          <a:p>
            <a:pPr marL="0" marR="0" lvl="0" indent="0" algn="l" defTabSz="914400" rtl="0" eaLnBrk="0" fontAlgn="base" latinLnBrk="0" hangingPunct="0">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С декабря 2016г. по инициативе главы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Никоноровой</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Т.А. Дом культуры приобрел новый статус – Муниципальное автономное учреждение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Березницкий</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центр культуры и туризма». Это первое сельское культурное автономное учреждение в области.</a:t>
            </a:r>
          </a:p>
          <a:p>
            <a:pPr marL="0" marR="0" lvl="0" indent="0" algn="l" defTabSz="914400" rtl="0" eaLnBrk="0" fontAlgn="base" latinLnBrk="0" hangingPunct="0">
              <a:lnSpc>
                <a:spcPct val="150000"/>
              </a:lnSpc>
              <a:spcBef>
                <a:spcPct val="0"/>
              </a:spcBef>
              <a:spcAft>
                <a:spcPct val="0"/>
              </a:spcAft>
              <a:buClrTx/>
              <a:buSzTx/>
              <a:buFontTx/>
              <a:buNone/>
              <a:tabLst/>
            </a:pPr>
            <a:r>
              <a:rPr lang="ru-RU" sz="1400" dirty="0" smtClean="0">
                <a:solidFill>
                  <a:srgbClr val="002060"/>
                </a:solidFill>
                <a:latin typeface="Arial Black" pitchFamily="34" charset="0"/>
                <a:cs typeface="Times New Roman" pitchFamily="18" charset="0"/>
              </a:rPr>
              <a:t>В  этом же здании располагается сельская  библиотека.</a:t>
            </a:r>
            <a:endParaRPr kumimoji="0" lang="ru-RU" sz="18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4" name="Рисунок 3" descr="C:\Users\AMD\Desktop\Бывший фонтан.jpg"/>
          <p:cNvPicPr/>
          <p:nvPr/>
        </p:nvPicPr>
        <p:blipFill rotWithShape="1">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b="7368"/>
          <a:stretch/>
        </p:blipFill>
        <p:spPr bwMode="auto">
          <a:xfrm>
            <a:off x="473531" y="996042"/>
            <a:ext cx="6515098" cy="4882243"/>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Tree>
    <p:extLst>
      <p:ext uri="{BB962C8B-B14F-4D97-AF65-F5344CB8AC3E}">
        <p14:creationId xmlns="" xmlns:p14="http://schemas.microsoft.com/office/powerpoint/2010/main" val="1514421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4337" name="Rectangle 1"/>
          <p:cNvSpPr>
            <a:spLocks noChangeArrowheads="1"/>
          </p:cNvSpPr>
          <p:nvPr/>
        </p:nvSpPr>
        <p:spPr bwMode="auto">
          <a:xfrm>
            <a:off x="7380514" y="708072"/>
            <a:ext cx="4000500" cy="569386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Наша экскурсия подошла к концу. Я </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рассказал</a:t>
            </a:r>
            <a:r>
              <a:rPr kumimoji="0" lang="ru-RU" sz="1400" b="0" i="0" u="none" strike="noStrike" cap="none" normalizeH="0" dirty="0" smtClean="0">
                <a:ln>
                  <a:noFill/>
                </a:ln>
                <a:solidFill>
                  <a:srgbClr val="002060"/>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вам лишь о некоторых современных объектах нашего села. Мы с вами прошли по улице Центральная   и переулку Спортивный, но и на других улицах нашего села, названных в честь ушедших деревень, есть много интересных для туристов объектов, таких как:</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детский сад «Березка» со своей многолетней историей и его музей «Быт и труд крестьянской семьи», в котором вы можете побывать, заказав туристический маршрут «В гостях у хозяюшки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Устьи</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ru-RU" sz="1400" dirty="0" err="1" smtClean="0">
                <a:solidFill>
                  <a:srgbClr val="002060"/>
                </a:solidFill>
                <a:latin typeface="Arial Black" pitchFamily="34" charset="0"/>
                <a:ea typeface="Calibri" pitchFamily="34" charset="0"/>
                <a:cs typeface="Times New Roman" pitchFamily="18" charset="0"/>
              </a:rPr>
              <a:t>Ф</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ельдшерско</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акушерский пункт;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производственный комплекс ООО «УЛК»;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ru-RU" sz="1400" dirty="0" smtClean="0">
                <a:solidFill>
                  <a:srgbClr val="002060"/>
                </a:solidFill>
                <a:latin typeface="Arial Black" pitchFamily="34" charset="0"/>
                <a:ea typeface="Calibri" pitchFamily="34" charset="0"/>
                <a:cs typeface="Times New Roman" pitchFamily="18" charset="0"/>
              </a:rPr>
              <a:t>О</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хотхозяйство «Медведь»; </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Пекарня, у которой тоже своя история и многое другое.</a:t>
            </a:r>
            <a:endParaRPr kumimoji="0" lang="ru-RU" sz="12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Мы не прощаемся с вами, мы говорим вам: «До свидания, до новых встреч!».</a:t>
            </a:r>
            <a:endParaRPr kumimoji="0" lang="ru-RU" sz="18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4" name="Рисунок 3" descr="C:\Users\AMD\Desktop\Вид  сверху Березника.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61256" y="1208314"/>
            <a:ext cx="6972300" cy="5290457"/>
          </a:xfrm>
          <a:prstGeom prst="rect">
            <a:avLst/>
          </a:prstGeom>
          <a:noFill/>
          <a:ln>
            <a:noFill/>
          </a:ln>
        </p:spPr>
      </p:pic>
      <p:sp>
        <p:nvSpPr>
          <p:cNvPr id="5" name="TextBox 4"/>
          <p:cNvSpPr txBox="1"/>
          <p:nvPr/>
        </p:nvSpPr>
        <p:spPr>
          <a:xfrm>
            <a:off x="1322615" y="342900"/>
            <a:ext cx="52414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До новых встреч </a:t>
            </a:r>
            <a:r>
              <a:rPr lang="ru-RU" sz="3200" dirty="0" smtClean="0">
                <a:solidFill>
                  <a:srgbClr val="FF0000"/>
                </a:solidFill>
                <a:latin typeface="Arial Black" pitchFamily="34" charset="0"/>
              </a:rPr>
              <a:t>!</a:t>
            </a:r>
            <a:endParaRPr lang="ru-RU" sz="3200" dirty="0">
              <a:solidFill>
                <a:srgbClr val="FF0000"/>
              </a:solidFill>
              <a:latin typeface="Arial Black" pitchFamily="34" charset="0"/>
            </a:endParaRPr>
          </a:p>
        </p:txBody>
      </p:sp>
    </p:spTree>
    <p:extLst>
      <p:ext uri="{BB962C8B-B14F-4D97-AF65-F5344CB8AC3E}">
        <p14:creationId xmlns="" xmlns:p14="http://schemas.microsoft.com/office/powerpoint/2010/main" val="391499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906486" y="375557"/>
            <a:ext cx="623751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sz="4000" dirty="0" smtClean="0">
                <a:solidFill>
                  <a:srgbClr val="FF0000"/>
                </a:solidFill>
                <a:latin typeface="Arial Black" pitchFamily="34" charset="0"/>
              </a:rPr>
              <a:t>Как все начиналось</a:t>
            </a:r>
            <a:endParaRPr lang="ru-RU" sz="4000" dirty="0">
              <a:solidFill>
                <a:srgbClr val="FF0000"/>
              </a:solidFill>
              <a:latin typeface="Arial Black" pitchFamily="34" charset="0"/>
            </a:endParaRPr>
          </a:p>
        </p:txBody>
      </p:sp>
      <p:sp>
        <p:nvSpPr>
          <p:cNvPr id="4" name="TextBox 3"/>
          <p:cNvSpPr txBox="1"/>
          <p:nvPr/>
        </p:nvSpPr>
        <p:spPr>
          <a:xfrm>
            <a:off x="7625443" y="1551214"/>
            <a:ext cx="4033157" cy="369331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dirty="0" smtClean="0"/>
              <a:t> </a:t>
            </a:r>
          </a:p>
          <a:p>
            <a:r>
              <a:rPr lang="ru-RU" dirty="0" smtClean="0">
                <a:solidFill>
                  <a:srgbClr val="002060"/>
                </a:solidFill>
                <a:latin typeface="Arial Black" pitchFamily="34" charset="0"/>
              </a:rPr>
              <a:t>Где сливаются Устья с </a:t>
            </a:r>
            <a:r>
              <a:rPr lang="ru-RU" dirty="0" err="1" smtClean="0">
                <a:solidFill>
                  <a:srgbClr val="002060"/>
                </a:solidFill>
                <a:latin typeface="Arial Black" pitchFamily="34" charset="0"/>
              </a:rPr>
              <a:t>Ворбазой</a:t>
            </a:r>
            <a:r>
              <a:rPr lang="ru-RU" dirty="0" smtClean="0">
                <a:solidFill>
                  <a:srgbClr val="002060"/>
                </a:solidFill>
                <a:latin typeface="Arial Black" pitchFamily="34" charset="0"/>
              </a:rPr>
              <a:t>, на правом крутом берегу </a:t>
            </a:r>
            <a:r>
              <a:rPr lang="ru-RU" dirty="0" err="1" smtClean="0">
                <a:solidFill>
                  <a:srgbClr val="002060"/>
                </a:solidFill>
                <a:latin typeface="Arial Black" pitchFamily="34" charset="0"/>
              </a:rPr>
              <a:t>Устьи</a:t>
            </a:r>
            <a:r>
              <a:rPr lang="ru-RU" dirty="0" smtClean="0">
                <a:solidFill>
                  <a:srgbClr val="002060"/>
                </a:solidFill>
                <a:latin typeface="Arial Black" pitchFamily="34" charset="0"/>
              </a:rPr>
              <a:t>, предположительно, в середине Х</a:t>
            </a:r>
            <a:r>
              <a:rPr lang="en-US" dirty="0" smtClean="0">
                <a:solidFill>
                  <a:srgbClr val="002060"/>
                </a:solidFill>
                <a:latin typeface="Arial Black" pitchFamily="34" charset="0"/>
              </a:rPr>
              <a:t>VI</a:t>
            </a:r>
            <a:r>
              <a:rPr lang="ru-RU" dirty="0" smtClean="0">
                <a:solidFill>
                  <a:srgbClr val="002060"/>
                </a:solidFill>
                <a:latin typeface="Arial Black" pitchFamily="34" charset="0"/>
              </a:rPr>
              <a:t> века были построены вольными мужиками первые избы. Названа  деревня </a:t>
            </a:r>
            <a:r>
              <a:rPr lang="ru-RU" dirty="0" err="1" smtClean="0">
                <a:solidFill>
                  <a:srgbClr val="002060"/>
                </a:solidFill>
                <a:latin typeface="Arial Black" pitchFamily="34" charset="0"/>
              </a:rPr>
              <a:t>Березницкой</a:t>
            </a:r>
            <a:r>
              <a:rPr lang="ru-RU" dirty="0" smtClean="0">
                <a:solidFill>
                  <a:srgbClr val="002060"/>
                </a:solidFill>
                <a:latin typeface="Arial Black" pitchFamily="34" charset="0"/>
              </a:rPr>
              <a:t>, по-видимому,  потому, что построена была в березовой роще.</a:t>
            </a:r>
          </a:p>
          <a:p>
            <a:r>
              <a:rPr lang="ru-RU" dirty="0" smtClean="0">
                <a:solidFill>
                  <a:srgbClr val="002060"/>
                </a:solidFill>
                <a:latin typeface="Arial Black" pitchFamily="34" charset="0"/>
              </a:rPr>
              <a:t>  </a:t>
            </a:r>
            <a:endParaRPr lang="ru-RU" dirty="0">
              <a:solidFill>
                <a:srgbClr val="002060"/>
              </a:solidFill>
              <a:latin typeface="Arial Black" pitchFamily="34" charset="0"/>
            </a:endParaRPr>
          </a:p>
        </p:txBody>
      </p:sp>
      <p:pic>
        <p:nvPicPr>
          <p:cNvPr id="21506" name="Picture 2" descr="Ð ÑÑÑÐºÐ°Ñ Ð¸Ð·Ð±Ð°: ÐºÐ¾Ð²ÑÐµÐ³ ÑÑÐµÐ´Ð¸ Ð»ÐµÑÐ¾Ð²"/>
          <p:cNvPicPr>
            <a:picLocks noChangeAspect="1" noChangeArrowheads="1"/>
          </p:cNvPicPr>
          <p:nvPr/>
        </p:nvPicPr>
        <p:blipFill>
          <a:blip r:embed="rId3" cstate="print"/>
          <a:srcRect/>
          <a:stretch>
            <a:fillRect/>
          </a:stretch>
        </p:blipFill>
        <p:spPr bwMode="auto">
          <a:xfrm>
            <a:off x="335190" y="1482952"/>
            <a:ext cx="7153232" cy="4917848"/>
          </a:xfrm>
          <a:prstGeom prst="rect">
            <a:avLst/>
          </a:prstGeom>
          <a:noFill/>
        </p:spPr>
      </p:pic>
    </p:spTree>
    <p:extLst>
      <p:ext uri="{BB962C8B-B14F-4D97-AF65-F5344CB8AC3E}">
        <p14:creationId xmlns="" xmlns:p14="http://schemas.microsoft.com/office/powerpoint/2010/main" val="1943085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0481" name="Rectangle 1"/>
          <p:cNvSpPr>
            <a:spLocks noChangeArrowheads="1"/>
          </p:cNvSpPr>
          <p:nvPr/>
        </p:nvSpPr>
        <p:spPr bwMode="auto">
          <a:xfrm>
            <a:off x="310244" y="966589"/>
            <a:ext cx="11609614" cy="547842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Согласно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Сотной</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000000"/>
                </a:solidFill>
                <a:effectLst/>
                <a:latin typeface="Arial Black" pitchFamily="34" charset="0"/>
                <a:ea typeface="Calibri" pitchFamily="34" charset="0"/>
                <a:cs typeface="Times New Roman" pitchFamily="18" charset="0"/>
              </a:rPr>
              <a:t>актовые материалы XVI XVII веков)</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1565г.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образовавшейся деревне было 6 дворов;</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1645- 46гг.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значилось 34 хозяйства;</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в 1897г.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насчитывалось 84 двора, проживало 482 человека;</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в 1921г.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- 112 дворов, 761 житель; 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1940г.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98 дворов.</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В то время огромным бедствием для поселении были пожары. По воспоминаниям жителей, полностью выгорали дома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подугорские</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(находящиеся в нижней части деревни) и «угорские» (в верхней части).   </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1895 г.</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в Березнике случился большой пожар, после которого, видимо, образовались поселения: Ягодная,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Родихи</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Крутая Гора, Чума, Малый Наволок. </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1922г.,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ходе социалистического землеустройства, образовались выселки Крылово, Высокая.</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1920г.</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образован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Березницкий</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сельсовет.</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1928г.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были созданы колхозы «Союз» и «Красный Березник».</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1931-32 гг</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на их базе образован объединенный колхоз «Союз», председатель -</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Борисов Ефим Егорович.</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Black" pitchFamily="34" charset="0"/>
                <a:ea typeface="Calibri" pitchFamily="34" charset="0"/>
                <a:cs typeface="Times New Roman" pitchFamily="18" charset="0"/>
              </a:rPr>
              <a:t>В</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 1950г.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колхоз «Союз» влились колхозы «Ленинский путь» и «Партизан».</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Black" pitchFamily="34" charset="0"/>
                <a:ea typeface="Calibri" pitchFamily="34" charset="0"/>
                <a:cs typeface="Times New Roman" pitchFamily="18" charset="0"/>
              </a:rPr>
              <a:t>В</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 1959г.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колхоз «Союз» вошел колхоз «Новый путь».</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   16 августа 1965г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колхоз «Союз» стал совхозом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Едемский</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в него влились колхоз имени Димитрова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Едьма</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колхоз имени Сталина (Вежа). Первый директор совхоза -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Попов Николай Васильевич.</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1993г.</a:t>
            </a:r>
            <a:r>
              <a:rPr kumimoji="0" lang="ru-RU" sz="1400" b="0" i="0" u="none" strike="noStrike" cap="none" normalizeH="0" dirty="0" smtClean="0">
                <a:ln>
                  <a:noFill/>
                </a:ln>
                <a:solidFill>
                  <a:srgbClr val="FF0000"/>
                </a:solidFill>
                <a:effectLst/>
                <a:latin typeface="Arial Black" pitchFamily="34"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Березницкий</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сельсовет реорганизован в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Березницкую</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сельскую администрацию.</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1995г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совхоз «</a:t>
            </a:r>
            <a:r>
              <a:rPr kumimoji="0" lang="ru-RU" sz="1400" b="0" i="0" u="none" strike="noStrike" cap="none" normalizeH="0" baseline="0" dirty="0" err="1" smtClean="0">
                <a:ln>
                  <a:noFill/>
                </a:ln>
                <a:solidFill>
                  <a:schemeClr val="tx1"/>
                </a:solidFill>
                <a:effectLst/>
                <a:latin typeface="Arial Black" pitchFamily="34" charset="0"/>
                <a:ea typeface="Calibri" pitchFamily="34" charset="0"/>
                <a:cs typeface="Times New Roman" pitchFamily="18" charset="0"/>
              </a:rPr>
              <a:t>Едемский</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преобразован в сельскохозяйственный производственный кооператив «Березник».</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25 апреля 2001г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д. Березник переименована в село Березник.</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2005г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создается ООО «Устьянский лесопромышленный комплекс» - генеральный директор - </a:t>
            </a:r>
            <a:r>
              <a:rPr kumimoji="0" lang="ru-RU" sz="1400" b="0" i="0" u="none" strike="noStrike" cap="none" normalizeH="0" baseline="0" dirty="0" err="1" smtClean="0">
                <a:ln>
                  <a:noFill/>
                </a:ln>
                <a:solidFill>
                  <a:srgbClr val="FF0000"/>
                </a:solidFill>
                <a:effectLst/>
                <a:latin typeface="Arial Black" pitchFamily="34" charset="0"/>
                <a:ea typeface="Calibri" pitchFamily="34" charset="0"/>
                <a:cs typeface="Times New Roman" pitchFamily="18" charset="0"/>
              </a:rPr>
              <a:t>Буторин</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 Владимир Федорович</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С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1999 г.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работает общественный Совет села - председатель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Федорова Валентина Павловна</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   По данным </a:t>
            </a:r>
            <a:r>
              <a:rPr kumimoji="0" lang="ru-RU" sz="14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2016г.</a:t>
            </a:r>
            <a:r>
              <a:rPr kumimoji="0" lang="ru-RU" sz="1400" b="0" i="0" u="none" strike="noStrike" cap="none" normalizeH="0" baseline="0" dirty="0" smtClean="0">
                <a:ln>
                  <a:noFill/>
                </a:ln>
                <a:solidFill>
                  <a:srgbClr val="833C0B"/>
                </a:solidFill>
                <a:effectLst/>
                <a:latin typeface="Arial Black" pitchFamily="34"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в Березнике числится 245 хозяйств, 676 жителей.</a:t>
            </a:r>
            <a:endParaRPr kumimoji="0" lang="ru-RU" sz="1400" b="0" i="0" u="none" strike="noStrike" cap="none" normalizeH="0" baseline="0" dirty="0" smtClean="0">
              <a:ln>
                <a:noFill/>
              </a:ln>
              <a:solidFill>
                <a:schemeClr val="tx1"/>
              </a:solidFill>
              <a:effectLst/>
              <a:latin typeface="Arial Black" pitchFamily="34" charset="0"/>
              <a:cs typeface="Arial" pitchFamily="34" charset="0"/>
            </a:endParaRPr>
          </a:p>
        </p:txBody>
      </p:sp>
      <p:sp>
        <p:nvSpPr>
          <p:cNvPr id="4" name="TextBox 3"/>
          <p:cNvSpPr txBox="1"/>
          <p:nvPr/>
        </p:nvSpPr>
        <p:spPr>
          <a:xfrm>
            <a:off x="3706586" y="310243"/>
            <a:ext cx="502920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sz="2800" dirty="0" smtClean="0">
                <a:solidFill>
                  <a:srgbClr val="FF0000"/>
                </a:solidFill>
                <a:latin typeface="Arial Black" pitchFamily="34" charset="0"/>
              </a:rPr>
              <a:t>Историческая справка</a:t>
            </a:r>
            <a:endParaRPr lang="ru-RU" sz="2800" dirty="0">
              <a:solidFill>
                <a:srgbClr val="FF0000"/>
              </a:solidFill>
              <a:latin typeface="Arial Black" pitchFamily="34" charset="0"/>
            </a:endParaRPr>
          </a:p>
        </p:txBody>
      </p:sp>
    </p:spTree>
    <p:extLst>
      <p:ext uri="{BB962C8B-B14F-4D97-AF65-F5344CB8AC3E}">
        <p14:creationId xmlns="" xmlns:p14="http://schemas.microsoft.com/office/powerpoint/2010/main" val="3467289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77986" y="424543"/>
            <a:ext cx="61722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600" dirty="0" smtClean="0">
                <a:solidFill>
                  <a:srgbClr val="FF0000"/>
                </a:solidFill>
                <a:latin typeface="Arial Black" pitchFamily="34" charset="0"/>
              </a:rPr>
              <a:t>Как все продолжается</a:t>
            </a:r>
            <a:endParaRPr lang="ru-RU" sz="3600" dirty="0">
              <a:solidFill>
                <a:srgbClr val="FF0000"/>
              </a:solidFill>
              <a:latin typeface="Arial Black" pitchFamily="34" charset="0"/>
            </a:endParaRPr>
          </a:p>
        </p:txBody>
      </p:sp>
      <p:sp>
        <p:nvSpPr>
          <p:cNvPr id="4" name="Прямоугольник 3"/>
          <p:cNvSpPr/>
          <p:nvPr/>
        </p:nvSpPr>
        <p:spPr>
          <a:xfrm>
            <a:off x="8703129" y="1763486"/>
            <a:ext cx="3004456" cy="40934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smtClean="0"/>
              <a:t> </a:t>
            </a:r>
            <a:r>
              <a:rPr lang="ru-RU" sz="2000" b="1" dirty="0" smtClean="0">
                <a:solidFill>
                  <a:srgbClr val="002060"/>
                </a:solidFill>
                <a:latin typeface="Arial Black" pitchFamily="34" charset="0"/>
              </a:rPr>
              <a:t>От прошлого перейдем  к настоящему</a:t>
            </a:r>
            <a:r>
              <a:rPr lang="ru-RU" sz="2000" dirty="0" smtClean="0">
                <a:solidFill>
                  <a:srgbClr val="002060"/>
                </a:solidFill>
                <a:latin typeface="Arial Black" pitchFamily="34" charset="0"/>
              </a:rPr>
              <a:t> и начнем путешествие по селу 21 века, селу Березник, являющемся гордостью, образцом высокой культуры нашего </a:t>
            </a:r>
            <a:r>
              <a:rPr lang="ru-RU" sz="2000" dirty="0" err="1" smtClean="0">
                <a:solidFill>
                  <a:srgbClr val="002060"/>
                </a:solidFill>
                <a:latin typeface="Arial Black" pitchFamily="34" charset="0"/>
              </a:rPr>
              <a:t>Устьянского</a:t>
            </a:r>
            <a:r>
              <a:rPr lang="ru-RU" sz="2000" dirty="0" smtClean="0">
                <a:solidFill>
                  <a:srgbClr val="002060"/>
                </a:solidFill>
                <a:latin typeface="Arial Black" pitchFamily="34" charset="0"/>
              </a:rPr>
              <a:t> района.</a:t>
            </a:r>
            <a:endParaRPr lang="ru-RU" sz="2000" dirty="0">
              <a:solidFill>
                <a:srgbClr val="002060"/>
              </a:solidFill>
              <a:latin typeface="Arial Black" pitchFamily="34" charset="0"/>
            </a:endParaRPr>
          </a:p>
        </p:txBody>
      </p:sp>
      <p:pic>
        <p:nvPicPr>
          <p:cNvPr id="19457" name="Picture 1" descr="D:\Кокорина И.А\Женсовет Дарина\2018г\Районный конкурс Женщина года 2018г\Федорова В.П\ВАЛЕНТИНЕ ПАВЛОВНЕ\Социальные объекты\IMG_8719.JPG"/>
          <p:cNvPicPr>
            <a:picLocks noChangeAspect="1" noChangeArrowheads="1"/>
          </p:cNvPicPr>
          <p:nvPr/>
        </p:nvPicPr>
        <p:blipFill>
          <a:blip r:embed="rId3" cstate="print">
            <a:lum bright="10000"/>
          </a:blip>
          <a:srcRect l="4233" t="15000" r="22751" b="19048"/>
          <a:stretch>
            <a:fillRect/>
          </a:stretch>
        </p:blipFill>
        <p:spPr bwMode="auto">
          <a:xfrm>
            <a:off x="473528" y="1616526"/>
            <a:ext cx="8134814" cy="4898573"/>
          </a:xfrm>
          <a:prstGeom prst="rect">
            <a:avLst/>
          </a:prstGeom>
          <a:noFill/>
        </p:spPr>
      </p:pic>
    </p:spTree>
    <p:extLst>
      <p:ext uri="{BB962C8B-B14F-4D97-AF65-F5344CB8AC3E}">
        <p14:creationId xmlns="" xmlns:p14="http://schemas.microsoft.com/office/powerpoint/2010/main" val="4038126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7291449" y="1028702"/>
            <a:ext cx="4269180" cy="507664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ru-RU" dirty="0" smtClean="0">
                <a:solidFill>
                  <a:srgbClr val="002060"/>
                </a:solidFill>
                <a:latin typeface="Arial Black" pitchFamily="34" charset="0"/>
              </a:rPr>
              <a:t>Огромная заслуга и вклад в развитие и благоустройстве села </a:t>
            </a:r>
            <a:r>
              <a:rPr lang="ru-RU" b="1" dirty="0" err="1" smtClean="0">
                <a:solidFill>
                  <a:srgbClr val="002060"/>
                </a:solidFill>
                <a:latin typeface="Arial Black" pitchFamily="34" charset="0"/>
              </a:rPr>
              <a:t>Буторина</a:t>
            </a:r>
            <a:r>
              <a:rPr lang="ru-RU" b="1" dirty="0" smtClean="0">
                <a:solidFill>
                  <a:srgbClr val="002060"/>
                </a:solidFill>
                <a:latin typeface="Arial Black" pitchFamily="34" charset="0"/>
              </a:rPr>
              <a:t> Владимир Федоровича -</a:t>
            </a:r>
            <a:r>
              <a:rPr lang="ru-RU" dirty="0" smtClean="0">
                <a:solidFill>
                  <a:srgbClr val="002060"/>
                </a:solidFill>
                <a:latin typeface="Arial Black" pitchFamily="34" charset="0"/>
              </a:rPr>
              <a:t>местного уроженца, ныне генерального директора группы компаний </a:t>
            </a:r>
            <a:r>
              <a:rPr lang="ru-RU" dirty="0" err="1" smtClean="0">
                <a:solidFill>
                  <a:srgbClr val="002060"/>
                </a:solidFill>
                <a:latin typeface="Arial Black" pitchFamily="34" charset="0"/>
              </a:rPr>
              <a:t>Устьянского</a:t>
            </a:r>
            <a:r>
              <a:rPr lang="ru-RU" dirty="0" smtClean="0">
                <a:solidFill>
                  <a:srgbClr val="002060"/>
                </a:solidFill>
                <a:latin typeface="Arial Black" pitchFamily="34" charset="0"/>
              </a:rPr>
              <a:t> лесопромышленного комплекса, известного не только в районе, области, в России, но и за рубежом. </a:t>
            </a:r>
          </a:p>
          <a:p>
            <a:pPr>
              <a:lnSpc>
                <a:spcPct val="150000"/>
              </a:lnSpc>
            </a:pPr>
            <a:endParaRPr lang="ru-RU" sz="2000" dirty="0">
              <a:solidFill>
                <a:srgbClr val="FF0000"/>
              </a:solidFill>
              <a:latin typeface="Arial Black" pitchFamily="34" charset="0"/>
            </a:endParaRPr>
          </a:p>
        </p:txBody>
      </p:sp>
      <p:pic>
        <p:nvPicPr>
          <p:cNvPr id="4" name="Рисунок 3" descr="C:\Users\AMD\Desktop\Буторин-3.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3504" r="22618"/>
          <a:stretch>
            <a:fillRect/>
          </a:stretch>
        </p:blipFill>
        <p:spPr bwMode="auto">
          <a:xfrm>
            <a:off x="865414" y="1053874"/>
            <a:ext cx="5290457" cy="5534025"/>
          </a:xfrm>
          <a:prstGeom prst="rect">
            <a:avLst/>
          </a:prstGeom>
          <a:noFill/>
          <a:ln>
            <a:noFill/>
          </a:ln>
        </p:spPr>
      </p:pic>
      <p:sp>
        <p:nvSpPr>
          <p:cNvPr id="5" name="TextBox 4"/>
          <p:cNvSpPr txBox="1"/>
          <p:nvPr/>
        </p:nvSpPr>
        <p:spPr>
          <a:xfrm>
            <a:off x="244929" y="195943"/>
            <a:ext cx="1194707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800" dirty="0" err="1" smtClean="0">
                <a:solidFill>
                  <a:srgbClr val="FF0000"/>
                </a:solidFill>
                <a:latin typeface="Arial Black" pitchFamily="34" charset="0"/>
              </a:rPr>
              <a:t>Буторин</a:t>
            </a:r>
            <a:r>
              <a:rPr lang="ru-RU" sz="2800" dirty="0" smtClean="0">
                <a:solidFill>
                  <a:srgbClr val="FF0000"/>
                </a:solidFill>
                <a:latin typeface="Arial Black" pitchFamily="34" charset="0"/>
              </a:rPr>
              <a:t> Владимир Федорович – истинный патриот села</a:t>
            </a:r>
            <a:endParaRPr lang="ru-RU" sz="2800" dirty="0">
              <a:solidFill>
                <a:srgbClr val="FF0000"/>
              </a:solidFill>
              <a:latin typeface="Arial Black" pitchFamily="34" charset="0"/>
            </a:endParaRPr>
          </a:p>
        </p:txBody>
      </p:sp>
    </p:spTree>
    <p:extLst>
      <p:ext uri="{BB962C8B-B14F-4D97-AF65-F5344CB8AC3E}">
        <p14:creationId xmlns="" xmlns:p14="http://schemas.microsoft.com/office/powerpoint/2010/main" val="3473679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18433" name="Picture 1" descr="D:\Кокорина И.А\Женсовет Дарина\2018г\Районный конкурс Женщина года 2018г\Федорова В.П\ВАЛЕНТИНЕ ПАВЛОВНЕ\Социальные объекты\IMG_8707 ю ум.jpg"/>
          <p:cNvPicPr>
            <a:picLocks noChangeAspect="1" noChangeArrowheads="1"/>
          </p:cNvPicPr>
          <p:nvPr/>
        </p:nvPicPr>
        <p:blipFill>
          <a:blip r:embed="rId3" cstate="print"/>
          <a:srcRect/>
          <a:stretch>
            <a:fillRect/>
          </a:stretch>
        </p:blipFill>
        <p:spPr bwMode="auto">
          <a:xfrm>
            <a:off x="326572" y="212271"/>
            <a:ext cx="4267200" cy="6400800"/>
          </a:xfrm>
          <a:prstGeom prst="rect">
            <a:avLst/>
          </a:prstGeom>
          <a:noFill/>
        </p:spPr>
      </p:pic>
      <p:sp>
        <p:nvSpPr>
          <p:cNvPr id="18434" name="Rectangle 2"/>
          <p:cNvSpPr>
            <a:spLocks noChangeArrowheads="1"/>
          </p:cNvSpPr>
          <p:nvPr/>
        </p:nvSpPr>
        <p:spPr bwMode="auto">
          <a:xfrm>
            <a:off x="5110842" y="1376312"/>
            <a:ext cx="6613071" cy="378565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ru-RU" sz="1600" dirty="0" smtClean="0">
              <a:solidFill>
                <a:srgbClr val="FF0000"/>
              </a:solidFill>
              <a:latin typeface="Arial Black"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ru-RU" sz="1600" dirty="0" smtClean="0">
                <a:solidFill>
                  <a:srgbClr val="002060"/>
                </a:solidFill>
                <a:latin typeface="Arial Black" pitchFamily="34" charset="0"/>
                <a:ea typeface="Calibri" pitchFamily="34" charset="0"/>
                <a:cs typeface="Times New Roman" pitchFamily="18" charset="0"/>
              </a:rPr>
              <a:t>Перед въездом в Березник встречает всех храм </a:t>
            </a: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Георгия Победоносца, возведенный</a:t>
            </a:r>
            <a:r>
              <a:rPr kumimoji="0" lang="ru-RU" sz="1600" b="0" i="0" u="none" strike="noStrike" cap="none" normalizeH="0" dirty="0" smtClean="0">
                <a:ln>
                  <a:noFill/>
                </a:ln>
                <a:solidFill>
                  <a:srgbClr val="002060"/>
                </a:solidFill>
                <a:effectLst/>
                <a:latin typeface="Arial Black" pitchFamily="34" charset="0"/>
                <a:ea typeface="Calibri" pitchFamily="34" charset="0"/>
                <a:cs typeface="Times New Roman" pitchFamily="18" charset="0"/>
              </a:rPr>
              <a:t> </a:t>
            </a: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17 февраля 2011г. Главным инициатором и организатором строительства церкви является Владимир Федорович. Помощь в финансовой поддержке оказали жители села. Почему храм построен в честь Святого Великомученика Георгия Победоносца?</a:t>
            </a:r>
            <a:endParaRPr kumimoji="0" lang="ru-RU" sz="1600" b="0" i="0" u="none" strike="noStrike" cap="none" normalizeH="0" baseline="0" dirty="0" smtClean="0">
              <a:ln>
                <a:noFill/>
              </a:ln>
              <a:solidFill>
                <a:srgbClr val="002060"/>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В переписной книге часовен </a:t>
            </a:r>
            <a:r>
              <a:rPr kumimoji="0" lang="ru-RU" sz="16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Важского</a:t>
            </a: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уезда и </a:t>
            </a:r>
            <a:r>
              <a:rPr kumimoji="0" lang="ru-RU" sz="16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Устьянских</a:t>
            </a: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сох 1692г. повествуется о том, что в Орловской волости в деревне </a:t>
            </a:r>
            <a:r>
              <a:rPr kumimoji="0" lang="ru-RU" sz="16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Березницкой</a:t>
            </a:r>
            <a:r>
              <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стоит часовня во имя святого великомученика Георгия. </a:t>
            </a:r>
          </a:p>
          <a:p>
            <a:pPr marL="0" marR="0" lvl="0" indent="0" algn="just" defTabSz="914400" rtl="0" eaLnBrk="0" fontAlgn="base" latinLnBrk="0" hangingPunct="0">
              <a:lnSpc>
                <a:spcPct val="100000"/>
              </a:lnSpc>
              <a:spcBef>
                <a:spcPct val="0"/>
              </a:spcBef>
              <a:spcAft>
                <a:spcPct val="0"/>
              </a:spcAft>
              <a:buClrTx/>
              <a:buSzTx/>
              <a:buFontTx/>
              <a:buNone/>
              <a:tabLst/>
            </a:pPr>
            <a:r>
              <a:rPr lang="ru-RU" sz="1600" dirty="0" smtClean="0">
                <a:solidFill>
                  <a:srgbClr val="002060"/>
                </a:solidFill>
                <a:latin typeface="Arial Black" pitchFamily="34" charset="0"/>
                <a:ea typeface="Calibri" pitchFamily="34" charset="0"/>
                <a:cs typeface="Times New Roman" pitchFamily="18" charset="0"/>
              </a:rPr>
              <a:t>Теперь этой часовни нет, но светлый храм продолжает православную историю Березника.</a:t>
            </a:r>
            <a:endParaRPr kumimoji="0" lang="ru-RU" sz="16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rgbClr val="FF0000"/>
              </a:solidFill>
              <a:effectLst/>
              <a:latin typeface="Arial Black" pitchFamily="34" charset="0"/>
              <a:cs typeface="Arial" pitchFamily="34" charset="0"/>
            </a:endParaRPr>
          </a:p>
        </p:txBody>
      </p:sp>
      <p:sp>
        <p:nvSpPr>
          <p:cNvPr id="5" name="TextBox 4"/>
          <p:cNvSpPr txBox="1"/>
          <p:nvPr/>
        </p:nvSpPr>
        <p:spPr>
          <a:xfrm>
            <a:off x="5110843" y="375557"/>
            <a:ext cx="656408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400" dirty="0" smtClean="0">
                <a:solidFill>
                  <a:srgbClr val="FF0000"/>
                </a:solidFill>
                <a:latin typeface="Arial Black" pitchFamily="34" charset="0"/>
              </a:rPr>
              <a:t>    Храм  святого великомученика </a:t>
            </a:r>
          </a:p>
          <a:p>
            <a:r>
              <a:rPr lang="ru-RU" sz="2400" dirty="0" smtClean="0">
                <a:solidFill>
                  <a:srgbClr val="FF0000"/>
                </a:solidFill>
                <a:latin typeface="Arial Black" pitchFamily="34" charset="0"/>
              </a:rPr>
              <a:t>          Георгия Победоносца</a:t>
            </a:r>
            <a:endParaRPr lang="ru-RU" sz="2400" dirty="0">
              <a:solidFill>
                <a:srgbClr val="FF0000"/>
              </a:solidFill>
              <a:latin typeface="Arial Black" pitchFamily="34" charset="0"/>
            </a:endParaRPr>
          </a:p>
        </p:txBody>
      </p:sp>
    </p:spTree>
    <p:extLst>
      <p:ext uri="{BB962C8B-B14F-4D97-AF65-F5344CB8AC3E}">
        <p14:creationId xmlns="" xmlns:p14="http://schemas.microsoft.com/office/powerpoint/2010/main" val="3937344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6385" name="Rectangle 1"/>
          <p:cNvSpPr>
            <a:spLocks noChangeArrowheads="1"/>
          </p:cNvSpPr>
          <p:nvPr/>
        </p:nvSpPr>
        <p:spPr bwMode="auto">
          <a:xfrm>
            <a:off x="6939643" y="434987"/>
            <a:ext cx="4931228" cy="59093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Мы продолжим</a:t>
            </a:r>
            <a:r>
              <a:rPr kumimoji="0" lang="ru-RU" sz="1400" b="0" i="0" u="none" strike="noStrike" cap="none" normalizeH="0" dirty="0" smtClean="0">
                <a:ln>
                  <a:noFill/>
                </a:ln>
                <a:solidFill>
                  <a:srgbClr val="002060"/>
                </a:solidFill>
                <a:effectLst/>
                <a:latin typeface="Arial Black" pitchFamily="34" charset="0"/>
                <a:ea typeface="Times New Roman" pitchFamily="18" charset="0"/>
                <a:cs typeface="Times New Roman" pitchFamily="18" charset="0"/>
              </a:rPr>
              <a:t> путь</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по ул. Центральной - главной старинной улице с. Березник. Здесь стоят дома </a:t>
            </a:r>
            <a:r>
              <a:rPr kumimoji="0" lang="ru-RU" sz="1400" b="0" i="0" u="none" strike="noStrike" cap="none" normalizeH="0" baseline="0" dirty="0" err="1" smtClean="0">
                <a:ln>
                  <a:noFill/>
                </a:ln>
                <a:solidFill>
                  <a:srgbClr val="002060"/>
                </a:solidFill>
                <a:effectLst/>
                <a:latin typeface="Arial Black" pitchFamily="34" charset="0"/>
                <a:ea typeface="Times New Roman" pitchFamily="18" charset="0"/>
                <a:cs typeface="Times New Roman" pitchFamily="18" charset="0"/>
              </a:rPr>
              <a:t>старожителей</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которые были построены в 19-20 веках. Сейчас дома обновлены, покрыты деревянной </a:t>
            </a:r>
            <a:r>
              <a:rPr kumimoji="0" lang="ru-RU" sz="1400" b="0" i="0" u="none" strike="noStrike" cap="none" normalizeH="0" baseline="0" dirty="0" err="1" smtClean="0">
                <a:ln>
                  <a:noFill/>
                </a:ln>
                <a:solidFill>
                  <a:srgbClr val="002060"/>
                </a:solidFill>
                <a:effectLst/>
                <a:latin typeface="Arial Black" pitchFamily="34" charset="0"/>
                <a:ea typeface="Times New Roman" pitchFamily="18" charset="0"/>
                <a:cs typeface="Times New Roman" pitchFamily="18" charset="0"/>
              </a:rPr>
              <a:t>вагонкой</a:t>
            </a:r>
            <a:r>
              <a:rPr lang="ru-RU" sz="1400" dirty="0" smtClean="0">
                <a:solidFill>
                  <a:srgbClr val="002060"/>
                </a:solidFill>
                <a:latin typeface="Arial Black" pitchFamily="34" charset="0"/>
                <a:ea typeface="Times New Roman" pitchFamily="18" charset="0"/>
                <a:cs typeface="Times New Roman" pitchFamily="18" charset="0"/>
              </a:rPr>
              <a:t>.</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У домов построены одинаковые заборы из </a:t>
            </a:r>
            <a:r>
              <a:rPr kumimoji="0" lang="ru-RU" sz="1400" b="0" i="0" u="none" strike="noStrike" cap="none" normalizeH="0" baseline="0" dirty="0" err="1" smtClean="0">
                <a:ln>
                  <a:noFill/>
                </a:ln>
                <a:solidFill>
                  <a:srgbClr val="002060"/>
                </a:solidFill>
                <a:effectLst/>
                <a:latin typeface="Arial Black" pitchFamily="34" charset="0"/>
                <a:ea typeface="Times New Roman" pitchFamily="18" charset="0"/>
                <a:cs typeface="Times New Roman" pitchFamily="18" charset="0"/>
              </a:rPr>
              <a:t>профметалла</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Улицу освещают светодиодные светильники. Дворники следят за обочинами и чистотой тротуаров. Ежедневно по утрам и вечерам вывозится мусор. В зимний период расчищаются дороги и подъездные пути. Все эти работы проходят благодаря финансовой поддержке </a:t>
            </a:r>
            <a:r>
              <a:rPr kumimoji="0" lang="ru-RU" sz="1400" b="0" i="0" u="none" strike="noStrike" cap="none" normalizeH="0" baseline="0" dirty="0" err="1" smtClean="0">
                <a:ln>
                  <a:noFill/>
                </a:ln>
                <a:solidFill>
                  <a:srgbClr val="002060"/>
                </a:solidFill>
                <a:effectLst/>
                <a:latin typeface="Arial Black" pitchFamily="34" charset="0"/>
                <a:ea typeface="Times New Roman" pitchFamily="18" charset="0"/>
                <a:cs typeface="Times New Roman" pitchFamily="18" charset="0"/>
              </a:rPr>
              <a:t>Буторина</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 В.Ф., работе неугомонных членов Совета села во главе с председателем  Федоровой </a:t>
            </a:r>
            <a:r>
              <a:rPr lang="ru-RU" sz="1400" dirty="0" smtClean="0">
                <a:solidFill>
                  <a:srgbClr val="002060"/>
                </a:solidFill>
                <a:latin typeface="Arial Black" pitchFamily="34" charset="0"/>
                <a:ea typeface="Times New Roman" pitchFamily="18" charset="0"/>
                <a:cs typeface="Times New Roman" pitchFamily="18" charset="0"/>
              </a:rPr>
              <a:t>В</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алентиной Павловной и четкой и слаженной работе всех структур, отвечающих за комфортное проживание жителей МО «</a:t>
            </a:r>
            <a:r>
              <a:rPr kumimoji="0" lang="ru-RU" sz="1400" b="0" i="0" u="none" strike="noStrike" cap="none" normalizeH="0" baseline="0" dirty="0" err="1" smtClean="0">
                <a:ln>
                  <a:noFill/>
                </a:ln>
                <a:solidFill>
                  <a:srgbClr val="002060"/>
                </a:solidFill>
                <a:effectLst/>
                <a:latin typeface="Arial Black" pitchFamily="34" charset="0"/>
                <a:ea typeface="Times New Roman" pitchFamily="18" charset="0"/>
                <a:cs typeface="Times New Roman" pitchFamily="18" charset="0"/>
              </a:rPr>
              <a:t>Березницкое</a:t>
            </a:r>
            <a:r>
              <a:rPr kumimoji="0" lang="ru-RU" sz="1400" b="0" i="0" u="none" strike="noStrike" cap="none" normalizeH="0" baseline="0" dirty="0" smtClean="0">
                <a:ln>
                  <a:noFill/>
                </a:ln>
                <a:solidFill>
                  <a:srgbClr val="002060"/>
                </a:solidFill>
                <a:effectLst/>
                <a:latin typeface="Arial Black" pitchFamily="34" charset="0"/>
                <a:ea typeface="Times New Roman" pitchFamily="18" charset="0"/>
                <a:cs typeface="Times New Roman" pitchFamily="18" charset="0"/>
              </a:rPr>
              <a:t>».</a:t>
            </a:r>
            <a:endParaRPr kumimoji="0" lang="ru-RU" sz="1400" b="0" i="0" u="none" strike="noStrike" cap="none" normalizeH="0" baseline="0" dirty="0" smtClean="0">
              <a:ln>
                <a:noFill/>
              </a:ln>
              <a:solidFill>
                <a:srgbClr val="002060"/>
              </a:solidFill>
              <a:effectLst/>
              <a:latin typeface="Arial Black" pitchFamily="34" charset="0"/>
              <a:cs typeface="Arial" pitchFamily="34" charset="0"/>
            </a:endParaRPr>
          </a:p>
        </p:txBody>
      </p:sp>
      <p:pic>
        <p:nvPicPr>
          <p:cNvPr id="16386" name="Picture 2" descr="D:\Кокорина И.А\Женсовет Дарина\2018г\Районный конкурс Женщина года 2018г\Федорова В.П\ВАЛЕНТИНЕ ПАВЛОВНЕ\Социальные объекты\IMG_8653.JPG"/>
          <p:cNvPicPr>
            <a:picLocks noChangeAspect="1" noChangeArrowheads="1"/>
          </p:cNvPicPr>
          <p:nvPr/>
        </p:nvPicPr>
        <p:blipFill>
          <a:blip r:embed="rId3" cstate="print"/>
          <a:srcRect l="9864" r="3074"/>
          <a:stretch>
            <a:fillRect/>
          </a:stretch>
        </p:blipFill>
        <p:spPr bwMode="auto">
          <a:xfrm>
            <a:off x="261257" y="1226457"/>
            <a:ext cx="6629400" cy="5076371"/>
          </a:xfrm>
          <a:prstGeom prst="rect">
            <a:avLst/>
          </a:prstGeom>
          <a:noFill/>
        </p:spPr>
      </p:pic>
      <p:sp>
        <p:nvSpPr>
          <p:cNvPr id="5" name="TextBox 4"/>
          <p:cNvSpPr txBox="1"/>
          <p:nvPr/>
        </p:nvSpPr>
        <p:spPr>
          <a:xfrm>
            <a:off x="1191986" y="359229"/>
            <a:ext cx="4367511"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400" dirty="0" smtClean="0">
                <a:solidFill>
                  <a:srgbClr val="FF0000"/>
                </a:solidFill>
                <a:latin typeface="Arial Black" pitchFamily="34" charset="0"/>
              </a:rPr>
              <a:t>Улица Центральная</a:t>
            </a:r>
            <a:endParaRPr lang="ru-RU" sz="2400" dirty="0">
              <a:solidFill>
                <a:srgbClr val="FF0000"/>
              </a:solidFill>
              <a:latin typeface="Arial Black" pitchFamily="34" charset="0"/>
            </a:endParaRPr>
          </a:p>
        </p:txBody>
      </p:sp>
    </p:spTree>
    <p:extLst>
      <p:ext uri="{BB962C8B-B14F-4D97-AF65-F5344CB8AC3E}">
        <p14:creationId xmlns="" xmlns:p14="http://schemas.microsoft.com/office/powerpoint/2010/main" val="3260955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5361" name="Rectangle 1"/>
          <p:cNvSpPr>
            <a:spLocks noChangeArrowheads="1"/>
          </p:cNvSpPr>
          <p:nvPr/>
        </p:nvSpPr>
        <p:spPr bwMode="auto">
          <a:xfrm>
            <a:off x="6825342" y="296025"/>
            <a:ext cx="4914901" cy="62324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Мы подошли к  святому месту- Памятнику погибшим землякам.</a:t>
            </a:r>
          </a:p>
          <a:p>
            <a:pPr marL="0" marR="0" lvl="0" indent="0" algn="l" defTabSz="914400" rtl="0" eaLnBrk="0" fontAlgn="base" latinLnBrk="0" hangingPunct="0">
              <a:lnSpc>
                <a:spcPct val="15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История Памятника начинается с 1973г., когда на комсомольском собрании Александр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Шпынов</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выступил с инициативой увековечить имена погибших земляков в памятнике. Инициатива нашла горячую поддержку комсомольцев, молодежи, исполкома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Березницкого</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сельсовета, руководства совхоза «</a:t>
            </a:r>
            <a:r>
              <a:rPr kumimoji="0" lang="ru-RU" sz="1400" b="0" i="0" u="none" strike="noStrike" cap="none" normalizeH="0" baseline="0" dirty="0" err="1" smtClean="0">
                <a:ln>
                  <a:noFill/>
                </a:ln>
                <a:solidFill>
                  <a:srgbClr val="002060"/>
                </a:solidFill>
                <a:effectLst/>
                <a:latin typeface="Arial Black" pitchFamily="34" charset="0"/>
                <a:ea typeface="Calibri" pitchFamily="34" charset="0"/>
                <a:cs typeface="Times New Roman" pitchFamily="18" charset="0"/>
              </a:rPr>
              <a:t>Едемский</a:t>
            </a:r>
            <a:r>
              <a:rPr kumimoji="0" lang="ru-RU" sz="1400" b="0" i="0" u="none" strike="noStrike" cap="none" normalizeH="0" baseline="0" dirty="0" smtClean="0">
                <a:ln>
                  <a:noFill/>
                </a:ln>
                <a:solidFill>
                  <a:srgbClr val="002060"/>
                </a:solidFill>
                <a:effectLst/>
                <a:latin typeface="Arial Black" pitchFamily="34" charset="0"/>
                <a:ea typeface="Calibri" pitchFamily="34" charset="0"/>
                <a:cs typeface="Times New Roman" pitchFamily="18" charset="0"/>
              </a:rPr>
              <a:t>». Комсомольцы, молодежь провели воскресники, все средства направили на приобретение монумента. Большую поддержку в сборе денежных средств оказали жители деревень. Так, общими усилиями, были собраны деньги. Утвердили эскиз и в 1975г., в год 30-летия Победы на центральной площади у клуба состоялось открытие памятника</a:t>
            </a:r>
            <a:r>
              <a:rPr kumimoji="0" lang="ru-RU" sz="1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r>
              <a:rPr kumimoji="0" lang="ru-RU" sz="1400" b="0" i="0" u="none" strike="noStrike" cap="none" normalizeH="0" baseline="0" dirty="0" smtClean="0">
                <a:ln>
                  <a:noFill/>
                </a:ln>
                <a:solidFill>
                  <a:srgbClr val="002060"/>
                </a:solidFill>
                <a:effectLst/>
                <a:latin typeface="Arial" pitchFamily="34" charset="0"/>
                <a:cs typeface="Arial" pitchFamily="34" charset="0"/>
              </a:rPr>
              <a:t> </a:t>
            </a:r>
          </a:p>
        </p:txBody>
      </p:sp>
      <p:pic>
        <p:nvPicPr>
          <p:cNvPr id="15362" name="Picture 2" descr="D:\Кокорина И.А\Женсовет Дарина\2018г\Районный конкурс Женщина года 2018г\Федорова В.П\ВАЛЕНТИНЕ ПАВЛОВНЕ\Социальные объекты\IMG_1764.jpg ю.jpg"/>
          <p:cNvPicPr>
            <a:picLocks noChangeAspect="1" noChangeArrowheads="1"/>
          </p:cNvPicPr>
          <p:nvPr/>
        </p:nvPicPr>
        <p:blipFill>
          <a:blip r:embed="rId3" cstate="print"/>
          <a:srcRect l="6338" r="9373" b="7606"/>
          <a:stretch>
            <a:fillRect/>
          </a:stretch>
        </p:blipFill>
        <p:spPr bwMode="auto">
          <a:xfrm>
            <a:off x="261258" y="1428044"/>
            <a:ext cx="6515100" cy="4760484"/>
          </a:xfrm>
          <a:prstGeom prst="rect">
            <a:avLst/>
          </a:prstGeom>
          <a:noFill/>
        </p:spPr>
      </p:pic>
      <p:sp>
        <p:nvSpPr>
          <p:cNvPr id="5" name="TextBox 4"/>
          <p:cNvSpPr txBox="1"/>
          <p:nvPr/>
        </p:nvSpPr>
        <p:spPr>
          <a:xfrm>
            <a:off x="228600" y="391886"/>
            <a:ext cx="649877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800" dirty="0" smtClean="0">
                <a:solidFill>
                  <a:srgbClr val="FF0000"/>
                </a:solidFill>
                <a:latin typeface="Arial Black" pitchFamily="34" charset="0"/>
              </a:rPr>
              <a:t>Памятник погибшим землякам</a:t>
            </a:r>
            <a:endParaRPr lang="ru-RU" sz="2800" dirty="0">
              <a:solidFill>
                <a:srgbClr val="FF0000"/>
              </a:solidFill>
              <a:latin typeface="Arial Black" pitchFamily="34" charset="0"/>
            </a:endParaRPr>
          </a:p>
        </p:txBody>
      </p:sp>
    </p:spTree>
    <p:extLst>
      <p:ext uri="{BB962C8B-B14F-4D97-AF65-F5344CB8AC3E}">
        <p14:creationId xmlns="" xmlns:p14="http://schemas.microsoft.com/office/powerpoint/2010/main" val="4171429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1721</Words>
  <Application>Microsoft Office PowerPoint</Application>
  <PresentationFormat>Произвольный</PresentationFormat>
  <Paragraphs>114</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AMD</dc:creator>
  <cp:lastModifiedBy>ONE</cp:lastModifiedBy>
  <cp:revision>42</cp:revision>
  <dcterms:created xsi:type="dcterms:W3CDTF">2019-05-15T04:27:28Z</dcterms:created>
  <dcterms:modified xsi:type="dcterms:W3CDTF">2019-05-17T10:02:30Z</dcterms:modified>
</cp:coreProperties>
</file>